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256" r:id="rId2"/>
    <p:sldId id="418" r:id="rId3"/>
    <p:sldId id="417" r:id="rId4"/>
    <p:sldId id="394" r:id="rId5"/>
    <p:sldId id="393" r:id="rId6"/>
    <p:sldId id="399" r:id="rId7"/>
    <p:sldId id="436" r:id="rId8"/>
    <p:sldId id="402" r:id="rId9"/>
    <p:sldId id="386" r:id="rId10"/>
    <p:sldId id="404" r:id="rId11"/>
    <p:sldId id="385" r:id="rId12"/>
    <p:sldId id="372" r:id="rId13"/>
    <p:sldId id="408" r:id="rId14"/>
    <p:sldId id="409" r:id="rId15"/>
    <p:sldId id="419" r:id="rId16"/>
    <p:sldId id="428" r:id="rId17"/>
    <p:sldId id="382" r:id="rId18"/>
    <p:sldId id="383" r:id="rId19"/>
    <p:sldId id="427" r:id="rId20"/>
    <p:sldId id="422" r:id="rId21"/>
    <p:sldId id="425" r:id="rId22"/>
    <p:sldId id="424" r:id="rId23"/>
    <p:sldId id="420" r:id="rId24"/>
    <p:sldId id="413" r:id="rId25"/>
    <p:sldId id="430" r:id="rId26"/>
    <p:sldId id="431" r:id="rId27"/>
    <p:sldId id="429" r:id="rId28"/>
    <p:sldId id="335" r:id="rId29"/>
    <p:sldId id="374" r:id="rId30"/>
    <p:sldId id="421" r:id="rId31"/>
    <p:sldId id="432" r:id="rId32"/>
    <p:sldId id="336" r:id="rId33"/>
    <p:sldId id="389" r:id="rId34"/>
    <p:sldId id="433" r:id="rId35"/>
    <p:sldId id="388" r:id="rId36"/>
    <p:sldId id="400" r:id="rId37"/>
    <p:sldId id="401" r:id="rId38"/>
    <p:sldId id="392" r:id="rId39"/>
    <p:sldId id="434" r:id="rId40"/>
    <p:sldId id="390" r:id="rId41"/>
    <p:sldId id="437" r:id="rId42"/>
    <p:sldId id="339" r:id="rId43"/>
    <p:sldId id="379" r:id="rId44"/>
    <p:sldId id="380" r:id="rId45"/>
    <p:sldId id="398" r:id="rId46"/>
    <p:sldId id="438" r:id="rId47"/>
    <p:sldId id="435" r:id="rId48"/>
    <p:sldId id="396" r:id="rId49"/>
    <p:sldId id="397" r:id="rId50"/>
    <p:sldId id="333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0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BBB2E6-7E9C-444E-A47E-BD1777AAA67E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896E9AD-041E-044C-8E28-1E130679D15E}">
      <dgm:prSet phldrT="[文本]"/>
      <dgm:spPr/>
      <dgm:t>
        <a:bodyPr/>
        <a:lstStyle/>
        <a:p>
          <a:r>
            <a:rPr lang="en-US" altLang="zh-CN" dirty="0" smtClean="0"/>
            <a:t>Initialize queue</a:t>
          </a:r>
          <a:endParaRPr lang="zh-CN" altLang="en-US" dirty="0"/>
        </a:p>
      </dgm:t>
    </dgm:pt>
    <dgm:pt modelId="{45F6C22D-A4FD-214A-814A-653A5B378D95}" type="parTrans" cxnId="{0AFDBFC9-046F-9E45-8910-BF522EB02BD6}">
      <dgm:prSet/>
      <dgm:spPr/>
      <dgm:t>
        <a:bodyPr/>
        <a:lstStyle/>
        <a:p>
          <a:endParaRPr lang="zh-CN" altLang="en-US"/>
        </a:p>
      </dgm:t>
    </dgm:pt>
    <dgm:pt modelId="{FFE44D9B-ED8B-E649-B678-2EB034DCB91F}" type="sibTrans" cxnId="{0AFDBFC9-046F-9E45-8910-BF522EB02BD6}">
      <dgm:prSet/>
      <dgm:spPr/>
      <dgm:t>
        <a:bodyPr/>
        <a:lstStyle/>
        <a:p>
          <a:endParaRPr lang="zh-CN" altLang="en-US"/>
        </a:p>
      </dgm:t>
    </dgm:pt>
    <dgm:pt modelId="{95536A61-6CCB-3145-9171-359EE1F8365F}">
      <dgm:prSet phldrT="[文本]"/>
      <dgm:spPr/>
      <dgm:t>
        <a:bodyPr/>
        <a:lstStyle/>
        <a:p>
          <a:r>
            <a:rPr lang="en-US" altLang="zh-CN" dirty="0" smtClean="0"/>
            <a:t>Test first path</a:t>
          </a:r>
          <a:endParaRPr lang="zh-CN" altLang="en-US" dirty="0"/>
        </a:p>
      </dgm:t>
    </dgm:pt>
    <dgm:pt modelId="{49E09E2C-FEFC-084D-AA60-09795A0EF77F}" type="parTrans" cxnId="{9D105B8F-CF8F-8A45-B31D-9F7DA9FF28AF}">
      <dgm:prSet/>
      <dgm:spPr/>
      <dgm:t>
        <a:bodyPr/>
        <a:lstStyle/>
        <a:p>
          <a:endParaRPr lang="zh-CN" altLang="en-US"/>
        </a:p>
      </dgm:t>
    </dgm:pt>
    <dgm:pt modelId="{52397C58-6749-4748-9F64-C7538F2A32CA}" type="sibTrans" cxnId="{9D105B8F-CF8F-8A45-B31D-9F7DA9FF28AF}">
      <dgm:prSet/>
      <dgm:spPr/>
      <dgm:t>
        <a:bodyPr/>
        <a:lstStyle/>
        <a:p>
          <a:endParaRPr lang="zh-CN" altLang="en-US"/>
        </a:p>
      </dgm:t>
    </dgm:pt>
    <dgm:pt modelId="{E9CE6140-5BA4-5144-8926-E314C570AA2A}">
      <dgm:prSet phldrT="[文本]"/>
      <dgm:spPr/>
      <dgm:t>
        <a:bodyPr/>
        <a:lstStyle/>
        <a:p>
          <a:r>
            <a:rPr lang="en-US" altLang="zh-CN" dirty="0" smtClean="0"/>
            <a:t>Extend</a:t>
          </a:r>
          <a:r>
            <a:rPr lang="zh-CN" altLang="en-US" dirty="0" smtClean="0"/>
            <a:t> </a:t>
          </a:r>
          <a:r>
            <a:rPr lang="en-US" altLang="zh-CN" dirty="0" smtClean="0"/>
            <a:t>first path then sort them</a:t>
          </a:r>
          <a:endParaRPr lang="zh-CN" altLang="en-US" dirty="0"/>
        </a:p>
      </dgm:t>
    </dgm:pt>
    <dgm:pt modelId="{02865196-33CA-B44C-B8EE-59711AFD845C}" type="parTrans" cxnId="{F630C64E-9270-244F-AE78-3B8F951110CB}">
      <dgm:prSet/>
      <dgm:spPr/>
      <dgm:t>
        <a:bodyPr/>
        <a:lstStyle/>
        <a:p>
          <a:endParaRPr lang="zh-CN" altLang="en-US"/>
        </a:p>
      </dgm:t>
    </dgm:pt>
    <dgm:pt modelId="{99988D0C-A51D-2447-9CE0-AF9E3E3F07EF}" type="sibTrans" cxnId="{F630C64E-9270-244F-AE78-3B8F951110CB}">
      <dgm:prSet/>
      <dgm:spPr/>
      <dgm:t>
        <a:bodyPr/>
        <a:lstStyle/>
        <a:p>
          <a:endParaRPr lang="zh-CN" altLang="en-US"/>
        </a:p>
      </dgm:t>
    </dgm:pt>
    <dgm:pt modelId="{6B53413C-3B2B-CE46-9810-B996D3157225}" type="pres">
      <dgm:prSet presAssocID="{E0BBB2E6-7E9C-444E-A47E-BD1777AAA67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4B24BF-DD33-4A43-898F-FE8DF816F510}" type="pres">
      <dgm:prSet presAssocID="{4896E9AD-041E-044C-8E28-1E130679D15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8F7008C-7A6E-4548-9E2C-F850B04618EC}" type="pres">
      <dgm:prSet presAssocID="{FFE44D9B-ED8B-E649-B678-2EB034DCB91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228D22D2-7CC3-904C-ADF0-7AC38DAF8171}" type="pres">
      <dgm:prSet presAssocID="{FFE44D9B-ED8B-E649-B678-2EB034DCB91F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60444509-7131-1C4D-AD1C-61E29DF9A783}" type="pres">
      <dgm:prSet presAssocID="{95536A61-6CCB-3145-9171-359EE1F8365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DAD6D26-19F4-A94A-B38D-A28056834A6E}" type="pres">
      <dgm:prSet presAssocID="{52397C58-6749-4748-9F64-C7538F2A32C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895D6660-8F49-3346-B69E-348146C8A1D2}" type="pres">
      <dgm:prSet presAssocID="{52397C58-6749-4748-9F64-C7538F2A32C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7EEFAD93-FBAD-3441-8AE4-D624B7D743E2}" type="pres">
      <dgm:prSet presAssocID="{E9CE6140-5BA4-5144-8926-E314C570AA2A}" presName="node" presStyleLbl="node1" presStyleIdx="2" presStyleCnt="3" custScaleY="18767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4F9E757-6127-8F49-A5C8-C0F3A50378B7}" type="presOf" srcId="{E0BBB2E6-7E9C-444E-A47E-BD1777AAA67E}" destId="{6B53413C-3B2B-CE46-9810-B996D3157225}" srcOrd="0" destOrd="0" presId="urn:microsoft.com/office/officeart/2005/8/layout/process1"/>
    <dgm:cxn modelId="{71DEC112-FA02-8641-8954-5531F6D082F6}" type="presOf" srcId="{FFE44D9B-ED8B-E649-B678-2EB034DCB91F}" destId="{228D22D2-7CC3-904C-ADF0-7AC38DAF8171}" srcOrd="1" destOrd="0" presId="urn:microsoft.com/office/officeart/2005/8/layout/process1"/>
    <dgm:cxn modelId="{F6BC0FDB-46F0-3548-9552-1C1FCCE5CF8B}" type="presOf" srcId="{4896E9AD-041E-044C-8E28-1E130679D15E}" destId="{3E4B24BF-DD33-4A43-898F-FE8DF816F510}" srcOrd="0" destOrd="0" presId="urn:microsoft.com/office/officeart/2005/8/layout/process1"/>
    <dgm:cxn modelId="{243E542D-D2E8-4141-B2A2-2FC158799D69}" type="presOf" srcId="{52397C58-6749-4748-9F64-C7538F2A32CA}" destId="{EDAD6D26-19F4-A94A-B38D-A28056834A6E}" srcOrd="0" destOrd="0" presId="urn:microsoft.com/office/officeart/2005/8/layout/process1"/>
    <dgm:cxn modelId="{F630C64E-9270-244F-AE78-3B8F951110CB}" srcId="{E0BBB2E6-7E9C-444E-A47E-BD1777AAA67E}" destId="{E9CE6140-5BA4-5144-8926-E314C570AA2A}" srcOrd="2" destOrd="0" parTransId="{02865196-33CA-B44C-B8EE-59711AFD845C}" sibTransId="{99988D0C-A51D-2447-9CE0-AF9E3E3F07EF}"/>
    <dgm:cxn modelId="{9D105B8F-CF8F-8A45-B31D-9F7DA9FF28AF}" srcId="{E0BBB2E6-7E9C-444E-A47E-BD1777AAA67E}" destId="{95536A61-6CCB-3145-9171-359EE1F8365F}" srcOrd="1" destOrd="0" parTransId="{49E09E2C-FEFC-084D-AA60-09795A0EF77F}" sibTransId="{52397C58-6749-4748-9F64-C7538F2A32CA}"/>
    <dgm:cxn modelId="{0AFDBFC9-046F-9E45-8910-BF522EB02BD6}" srcId="{E0BBB2E6-7E9C-444E-A47E-BD1777AAA67E}" destId="{4896E9AD-041E-044C-8E28-1E130679D15E}" srcOrd="0" destOrd="0" parTransId="{45F6C22D-A4FD-214A-814A-653A5B378D95}" sibTransId="{FFE44D9B-ED8B-E649-B678-2EB034DCB91F}"/>
    <dgm:cxn modelId="{7FD99E39-5BC9-764E-BA2B-0CB4DFF499A0}" type="presOf" srcId="{52397C58-6749-4748-9F64-C7538F2A32CA}" destId="{895D6660-8F49-3346-B69E-348146C8A1D2}" srcOrd="1" destOrd="0" presId="urn:microsoft.com/office/officeart/2005/8/layout/process1"/>
    <dgm:cxn modelId="{5B6D2C74-DAEC-B144-96F0-F966C3031F65}" type="presOf" srcId="{E9CE6140-5BA4-5144-8926-E314C570AA2A}" destId="{7EEFAD93-FBAD-3441-8AE4-D624B7D743E2}" srcOrd="0" destOrd="0" presId="urn:microsoft.com/office/officeart/2005/8/layout/process1"/>
    <dgm:cxn modelId="{5CE515F4-234B-1F48-AFDA-21F6A31CF03C}" type="presOf" srcId="{95536A61-6CCB-3145-9171-359EE1F8365F}" destId="{60444509-7131-1C4D-AD1C-61E29DF9A783}" srcOrd="0" destOrd="0" presId="urn:microsoft.com/office/officeart/2005/8/layout/process1"/>
    <dgm:cxn modelId="{C83EFEDD-F0DD-3E44-9A4F-1F1143EB196E}" type="presOf" srcId="{FFE44D9B-ED8B-E649-B678-2EB034DCB91F}" destId="{B8F7008C-7A6E-4548-9E2C-F850B04618EC}" srcOrd="0" destOrd="0" presId="urn:microsoft.com/office/officeart/2005/8/layout/process1"/>
    <dgm:cxn modelId="{AC9D39C1-21C1-C842-8D97-93D24EF76F89}" type="presParOf" srcId="{6B53413C-3B2B-CE46-9810-B996D3157225}" destId="{3E4B24BF-DD33-4A43-898F-FE8DF816F510}" srcOrd="0" destOrd="0" presId="urn:microsoft.com/office/officeart/2005/8/layout/process1"/>
    <dgm:cxn modelId="{227F5862-02B0-A445-AEE7-F1B02FEF99C2}" type="presParOf" srcId="{6B53413C-3B2B-CE46-9810-B996D3157225}" destId="{B8F7008C-7A6E-4548-9E2C-F850B04618EC}" srcOrd="1" destOrd="0" presId="urn:microsoft.com/office/officeart/2005/8/layout/process1"/>
    <dgm:cxn modelId="{0F62DD00-4EC7-5247-A3CF-F47F5AEC01A6}" type="presParOf" srcId="{B8F7008C-7A6E-4548-9E2C-F850B04618EC}" destId="{228D22D2-7CC3-904C-ADF0-7AC38DAF8171}" srcOrd="0" destOrd="0" presId="urn:microsoft.com/office/officeart/2005/8/layout/process1"/>
    <dgm:cxn modelId="{4465CB5F-6D90-BF45-BDFD-66E8E8897E3A}" type="presParOf" srcId="{6B53413C-3B2B-CE46-9810-B996D3157225}" destId="{60444509-7131-1C4D-AD1C-61E29DF9A783}" srcOrd="2" destOrd="0" presId="urn:microsoft.com/office/officeart/2005/8/layout/process1"/>
    <dgm:cxn modelId="{80FC912B-6C33-FE46-BCA3-D7C908B55C8A}" type="presParOf" srcId="{6B53413C-3B2B-CE46-9810-B996D3157225}" destId="{EDAD6D26-19F4-A94A-B38D-A28056834A6E}" srcOrd="3" destOrd="0" presId="urn:microsoft.com/office/officeart/2005/8/layout/process1"/>
    <dgm:cxn modelId="{C94CA312-31C4-4746-B1A4-C1C7D4DAC0AD}" type="presParOf" srcId="{EDAD6D26-19F4-A94A-B38D-A28056834A6E}" destId="{895D6660-8F49-3346-B69E-348146C8A1D2}" srcOrd="0" destOrd="0" presId="urn:microsoft.com/office/officeart/2005/8/layout/process1"/>
    <dgm:cxn modelId="{97F1D1B1-E3E5-9E45-8B50-6A67DCA34D02}" type="presParOf" srcId="{6B53413C-3B2B-CE46-9810-B996D3157225}" destId="{7EEFAD93-FBAD-3441-8AE4-D624B7D743E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4B24BF-DD33-4A43-898F-FE8DF816F510}">
      <dsp:nvSpPr>
        <dsp:cNvPr id="0" name=""/>
        <dsp:cNvSpPr/>
      </dsp:nvSpPr>
      <dsp:spPr>
        <a:xfrm>
          <a:off x="7113" y="1521990"/>
          <a:ext cx="2126012" cy="12756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kern="1200" dirty="0" smtClean="0"/>
            <a:t>Initialize queue</a:t>
          </a:r>
          <a:endParaRPr lang="zh-CN" altLang="en-US" sz="3200" kern="1200" dirty="0"/>
        </a:p>
      </dsp:txBody>
      <dsp:txXfrm>
        <a:off x="44474" y="1559351"/>
        <a:ext cx="2051290" cy="1200885"/>
      </dsp:txXfrm>
    </dsp:sp>
    <dsp:sp modelId="{B8F7008C-7A6E-4548-9E2C-F850B04618EC}">
      <dsp:nvSpPr>
        <dsp:cNvPr id="0" name=""/>
        <dsp:cNvSpPr/>
      </dsp:nvSpPr>
      <dsp:spPr>
        <a:xfrm>
          <a:off x="2345727" y="1896168"/>
          <a:ext cx="450714" cy="527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200" kern="1200"/>
        </a:p>
      </dsp:txBody>
      <dsp:txXfrm>
        <a:off x="2345727" y="2001618"/>
        <a:ext cx="315500" cy="316351"/>
      </dsp:txXfrm>
    </dsp:sp>
    <dsp:sp modelId="{60444509-7131-1C4D-AD1C-61E29DF9A783}">
      <dsp:nvSpPr>
        <dsp:cNvPr id="0" name=""/>
        <dsp:cNvSpPr/>
      </dsp:nvSpPr>
      <dsp:spPr>
        <a:xfrm>
          <a:off x="2983531" y="1521990"/>
          <a:ext cx="2126012" cy="12756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kern="1200" dirty="0" smtClean="0"/>
            <a:t>Test first path</a:t>
          </a:r>
          <a:endParaRPr lang="zh-CN" altLang="en-US" sz="3200" kern="1200" dirty="0"/>
        </a:p>
      </dsp:txBody>
      <dsp:txXfrm>
        <a:off x="3020892" y="1559351"/>
        <a:ext cx="2051290" cy="1200885"/>
      </dsp:txXfrm>
    </dsp:sp>
    <dsp:sp modelId="{EDAD6D26-19F4-A94A-B38D-A28056834A6E}">
      <dsp:nvSpPr>
        <dsp:cNvPr id="0" name=""/>
        <dsp:cNvSpPr/>
      </dsp:nvSpPr>
      <dsp:spPr>
        <a:xfrm>
          <a:off x="5322145" y="1896168"/>
          <a:ext cx="450714" cy="5272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200" kern="1200"/>
        </a:p>
      </dsp:txBody>
      <dsp:txXfrm>
        <a:off x="5322145" y="2001618"/>
        <a:ext cx="315500" cy="316351"/>
      </dsp:txXfrm>
    </dsp:sp>
    <dsp:sp modelId="{7EEFAD93-FBAD-3441-8AE4-D624B7D743E2}">
      <dsp:nvSpPr>
        <dsp:cNvPr id="0" name=""/>
        <dsp:cNvSpPr/>
      </dsp:nvSpPr>
      <dsp:spPr>
        <a:xfrm>
          <a:off x="5959949" y="962782"/>
          <a:ext cx="2126012" cy="23940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kern="1200" dirty="0" smtClean="0"/>
            <a:t>Extend</a:t>
          </a:r>
          <a:r>
            <a:rPr lang="zh-CN" altLang="en-US" sz="3200" kern="1200" dirty="0" smtClean="0"/>
            <a:t> </a:t>
          </a:r>
          <a:r>
            <a:rPr lang="en-US" altLang="zh-CN" sz="3200" kern="1200" dirty="0" smtClean="0"/>
            <a:t>first path then sort them</a:t>
          </a:r>
          <a:endParaRPr lang="zh-CN" altLang="en-US" sz="3200" kern="1200" dirty="0"/>
        </a:p>
      </dsp:txBody>
      <dsp:txXfrm>
        <a:off x="6022218" y="1025051"/>
        <a:ext cx="2001474" cy="2269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E66C6-D92F-BD4A-84CF-B5BBC5FE4424}" type="datetimeFigureOut">
              <a:rPr lang="ru-RU" smtClean="0"/>
              <a:pPr/>
              <a:t>09.03.17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FB04F-47F7-8B40-934F-836DAADD6E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38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6C28-C9EB-C747-9355-02D40FE4C669}" type="datetimeFigureOut">
              <a:rPr lang="ru-RU" smtClean="0"/>
              <a:pPr/>
              <a:t>09.03.17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BC87B-B6BA-F44B-8495-CC16636427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317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373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645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64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459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BC87B-B6BA-F44B-8495-CC166364274A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413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14859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4859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36347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14859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36347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5" y="1492250"/>
            <a:ext cx="4038600" cy="93345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425" y="4919337"/>
            <a:ext cx="4038600" cy="748553"/>
          </a:xfrm>
        </p:spPr>
        <p:txBody>
          <a:bodyPr>
            <a:normAutofit/>
          </a:bodyPr>
          <a:lstStyle>
            <a:lvl1pPr marL="0" indent="0" algn="r">
              <a:spcBef>
                <a:spcPts val="300"/>
              </a:spcBef>
              <a:buNone/>
              <a:defRPr sz="20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lnSpc>
                <a:spcPct val="90000"/>
              </a:lnSpc>
              <a:defRPr sz="4400">
                <a:latin typeface="Arial Black"/>
                <a:cs typeface="Arial Black"/>
              </a:defRPr>
            </a:lvl1pPr>
          </a:lstStyle>
          <a:p>
            <a:r>
              <a:rPr lang="ru-RU" dirty="0" smtClean="0"/>
              <a:t>Образец заголовка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556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  <a:lvl2pPr marL="6223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812800" indent="-3556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3pPr>
            <a:lvl4pPr marL="1079500" indent="-3937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4pPr>
            <a:lvl5pPr marL="1257300" indent="-342900">
              <a:lnSpc>
                <a:spcPct val="90000"/>
              </a:lnSpc>
              <a:spcBef>
                <a:spcPts val="0"/>
              </a:spcBef>
              <a:defRPr sz="2800">
                <a:solidFill>
                  <a:schemeClr val="tx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98609" y="6249334"/>
            <a:ext cx="554038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251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3.tif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82574" y="1492250"/>
            <a:ext cx="4247926" cy="3116200"/>
          </a:xfrm>
        </p:spPr>
        <p:txBody>
          <a:bodyPr>
            <a:noAutofit/>
          </a:bodyPr>
          <a:lstStyle/>
          <a:p>
            <a:r>
              <a:rPr lang="en-US" sz="4400" b="1" dirty="0"/>
              <a:t>Optimal, Branch and Bound, A*</a:t>
            </a:r>
            <a:r>
              <a:rPr lang="ru-RU" sz="4400" b="1" dirty="0" smtClean="0"/>
              <a:t>:</a:t>
            </a:r>
            <a:r>
              <a:rPr lang="en-US" sz="4400" b="1" dirty="0" smtClean="0"/>
              <a:t> </a:t>
            </a:r>
            <a:r>
              <a:rPr lang="en-US" sz="4400" b="1" dirty="0" smtClean="0">
                <a:latin typeface="Arial"/>
                <a:cs typeface="Arial"/>
              </a:rPr>
              <a:t>Contributors’ Slides</a:t>
            </a:r>
            <a:r>
              <a:rPr lang="ru-RU" sz="4400" b="1" dirty="0" smtClean="0">
                <a:latin typeface="Arial"/>
                <a:cs typeface="Arial"/>
              </a:rPr>
              <a:t> </a:t>
            </a:r>
            <a:endParaRPr lang="ru-RU" sz="4400" dirty="0">
              <a:latin typeface="Arial"/>
              <a:cs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2574" y="4608450"/>
            <a:ext cx="4247926" cy="1085906"/>
          </a:xfrm>
        </p:spPr>
        <p:txBody>
          <a:bodyPr>
            <a:noAutofit/>
          </a:bodyPr>
          <a:lstStyle/>
          <a:p>
            <a:pPr algn="r"/>
            <a:r>
              <a:rPr lang="en-US" sz="2100" dirty="0" smtClean="0"/>
              <a:t> 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621995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Oracle-based algorithm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Кузьмин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488643" y="1318885"/>
            <a:ext cx="5449780" cy="2176235"/>
          </a:xfrm>
        </p:spPr>
        <p:txBody>
          <a:bodyPr>
            <a:noAutofit/>
          </a:bodyPr>
          <a:lstStyle/>
          <a:p>
            <a:r>
              <a:rPr lang="en-US" sz="2000" dirty="0" smtClean="0"/>
              <a:t>We have some initial answer for the shortest path</a:t>
            </a:r>
          </a:p>
          <a:p>
            <a:r>
              <a:rPr lang="en-US" sz="2000" dirty="0" smtClean="0"/>
              <a:t>The answer must be checked to be accepted</a:t>
            </a:r>
          </a:p>
          <a:p>
            <a:r>
              <a:rPr lang="en-US" sz="2000" dirty="0" smtClean="0"/>
              <a:t>An obvious way is to check that all the other paths are for sure longer</a:t>
            </a:r>
          </a:p>
          <a:p>
            <a:r>
              <a:rPr lang="en-US" sz="2000" dirty="0" smtClean="0"/>
              <a:t>It is convenient to do this with a tree-like diagram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Овал 5"/>
          <p:cNvSpPr>
            <a:spLocks noChangeAspect="1"/>
          </p:cNvSpPr>
          <p:nvPr/>
        </p:nvSpPr>
        <p:spPr>
          <a:xfrm>
            <a:off x="1097817" y="1300940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C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8" name="Овал 7"/>
          <p:cNvSpPr>
            <a:spLocks noChangeAspect="1"/>
          </p:cNvSpPr>
          <p:nvPr/>
        </p:nvSpPr>
        <p:spPr>
          <a:xfrm>
            <a:off x="2717067" y="1309732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E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9" name="Овал 8"/>
          <p:cNvSpPr>
            <a:spLocks noChangeAspect="1"/>
          </p:cNvSpPr>
          <p:nvPr/>
        </p:nvSpPr>
        <p:spPr>
          <a:xfrm>
            <a:off x="1097817" y="1984882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B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0" name="Овал 9"/>
          <p:cNvSpPr>
            <a:spLocks noChangeAspect="1"/>
          </p:cNvSpPr>
          <p:nvPr/>
        </p:nvSpPr>
        <p:spPr>
          <a:xfrm>
            <a:off x="349004" y="2609960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S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1" name="Овал 10"/>
          <p:cNvSpPr>
            <a:spLocks noChangeAspect="1"/>
          </p:cNvSpPr>
          <p:nvPr/>
        </p:nvSpPr>
        <p:spPr>
          <a:xfrm>
            <a:off x="1097817" y="3067160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2" name="Овал 11"/>
          <p:cNvSpPr>
            <a:spLocks noChangeAspect="1"/>
          </p:cNvSpPr>
          <p:nvPr/>
        </p:nvSpPr>
        <p:spPr>
          <a:xfrm>
            <a:off x="2028336" y="3067160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D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3" name="Овал 12"/>
          <p:cNvSpPr>
            <a:spLocks noChangeAspect="1"/>
          </p:cNvSpPr>
          <p:nvPr/>
        </p:nvSpPr>
        <p:spPr>
          <a:xfrm>
            <a:off x="2717067" y="2178402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G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>
            <a:cxnSpLocks noChangeAspect="1"/>
            <a:stCxn id="8" idx="2"/>
            <a:endCxn id="6" idx="6"/>
          </p:cNvCxnSpPr>
          <p:nvPr/>
        </p:nvCxnSpPr>
        <p:spPr>
          <a:xfrm flipH="1" flipV="1">
            <a:off x="1555017" y="1529540"/>
            <a:ext cx="1162050" cy="87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cxnSpLocks noChangeAspect="1"/>
            <a:stCxn id="6" idx="4"/>
            <a:endCxn id="9" idx="0"/>
          </p:cNvCxnSpPr>
          <p:nvPr/>
        </p:nvCxnSpPr>
        <p:spPr>
          <a:xfrm>
            <a:off x="1326417" y="1758140"/>
            <a:ext cx="0" cy="2267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cxnSpLocks noChangeAspect="1"/>
            <a:stCxn id="9" idx="3"/>
            <a:endCxn id="10" idx="7"/>
          </p:cNvCxnSpPr>
          <p:nvPr/>
        </p:nvCxnSpPr>
        <p:spPr>
          <a:xfrm flipH="1">
            <a:off x="739249" y="2375127"/>
            <a:ext cx="425523" cy="301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cxnSpLocks noChangeAspect="1"/>
            <a:stCxn id="10" idx="5"/>
            <a:endCxn id="11" idx="1"/>
          </p:cNvCxnSpPr>
          <p:nvPr/>
        </p:nvCxnSpPr>
        <p:spPr>
          <a:xfrm>
            <a:off x="739249" y="3000205"/>
            <a:ext cx="425523" cy="1339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cxnSpLocks noChangeAspect="1"/>
            <a:stCxn id="9" idx="4"/>
            <a:endCxn id="11" idx="0"/>
          </p:cNvCxnSpPr>
          <p:nvPr/>
        </p:nvCxnSpPr>
        <p:spPr>
          <a:xfrm>
            <a:off x="1326417" y="2442082"/>
            <a:ext cx="0" cy="625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cxnSpLocks noChangeAspect="1"/>
            <a:stCxn id="11" idx="6"/>
            <a:endCxn id="12" idx="2"/>
          </p:cNvCxnSpPr>
          <p:nvPr/>
        </p:nvCxnSpPr>
        <p:spPr>
          <a:xfrm>
            <a:off x="1555017" y="3295760"/>
            <a:ext cx="4733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cxnSpLocks noChangeAspect="1"/>
            <a:stCxn id="12" idx="7"/>
            <a:endCxn id="13" idx="3"/>
          </p:cNvCxnSpPr>
          <p:nvPr/>
        </p:nvCxnSpPr>
        <p:spPr>
          <a:xfrm flipV="1">
            <a:off x="2418581" y="2568647"/>
            <a:ext cx="365441" cy="565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2028336" y="1207744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ru-RU" dirty="0"/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1031753" y="1685011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731960" y="2213482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39" name="TextBox 38"/>
          <p:cNvSpPr txBox="1">
            <a:spLocks noChangeAspect="1"/>
          </p:cNvSpPr>
          <p:nvPr/>
        </p:nvSpPr>
        <p:spPr>
          <a:xfrm>
            <a:off x="722765" y="3017089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40" name="TextBox 39"/>
          <p:cNvSpPr txBox="1">
            <a:spLocks noChangeAspect="1"/>
          </p:cNvSpPr>
          <p:nvPr/>
        </p:nvSpPr>
        <p:spPr>
          <a:xfrm>
            <a:off x="1654419" y="3245689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41" name="TextBox 40"/>
          <p:cNvSpPr txBox="1">
            <a:spLocks noChangeAspect="1"/>
          </p:cNvSpPr>
          <p:nvPr/>
        </p:nvSpPr>
        <p:spPr>
          <a:xfrm>
            <a:off x="2653934" y="2697183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42" name="TextBox 41"/>
          <p:cNvSpPr txBox="1">
            <a:spLocks noChangeAspect="1"/>
          </p:cNvSpPr>
          <p:nvPr/>
        </p:nvSpPr>
        <p:spPr>
          <a:xfrm>
            <a:off x="1309163" y="2525588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439" y="3667015"/>
            <a:ext cx="38235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1600" dirty="0"/>
              <a:t>Build the initial path to the goal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On each step extend the shortest path that can be extended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Stop, when there are no more paths that can be extended and keep smaller distance than the initial one</a:t>
            </a:r>
          </a:p>
        </p:txBody>
      </p:sp>
      <p:sp>
        <p:nvSpPr>
          <p:cNvPr id="32" name="Овал 31"/>
          <p:cNvSpPr>
            <a:spLocks noChangeAspect="1"/>
          </p:cNvSpPr>
          <p:nvPr/>
        </p:nvSpPr>
        <p:spPr>
          <a:xfrm>
            <a:off x="4285750" y="3643223"/>
            <a:ext cx="300573" cy="30057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S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4" name="Овал 33"/>
          <p:cNvSpPr>
            <a:spLocks noChangeAspect="1"/>
          </p:cNvSpPr>
          <p:nvPr/>
        </p:nvSpPr>
        <p:spPr>
          <a:xfrm>
            <a:off x="3985177" y="4001512"/>
            <a:ext cx="300573" cy="30057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5" name="Овал 34"/>
          <p:cNvSpPr>
            <a:spLocks noChangeAspect="1"/>
          </p:cNvSpPr>
          <p:nvPr/>
        </p:nvSpPr>
        <p:spPr>
          <a:xfrm>
            <a:off x="4287863" y="4326182"/>
            <a:ext cx="300573" cy="30057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D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4" name="Овал 43"/>
          <p:cNvSpPr>
            <a:spLocks noChangeAspect="1"/>
          </p:cNvSpPr>
          <p:nvPr/>
        </p:nvSpPr>
        <p:spPr>
          <a:xfrm>
            <a:off x="4287863" y="4776701"/>
            <a:ext cx="300573" cy="30057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G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>
            <a:stCxn id="32" idx="3"/>
            <a:endCxn id="34" idx="7"/>
          </p:cNvCxnSpPr>
          <p:nvPr/>
        </p:nvCxnSpPr>
        <p:spPr>
          <a:xfrm flipH="1">
            <a:off x="4241732" y="3899778"/>
            <a:ext cx="88036" cy="1457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34" idx="5"/>
            <a:endCxn id="35" idx="1"/>
          </p:cNvCxnSpPr>
          <p:nvPr/>
        </p:nvCxnSpPr>
        <p:spPr>
          <a:xfrm>
            <a:off x="4241732" y="4258067"/>
            <a:ext cx="90149" cy="1121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35" idx="4"/>
            <a:endCxn id="44" idx="0"/>
          </p:cNvCxnSpPr>
          <p:nvPr/>
        </p:nvCxnSpPr>
        <p:spPr>
          <a:xfrm>
            <a:off x="4438150" y="4626755"/>
            <a:ext cx="0" cy="149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760172" y="3947747"/>
            <a:ext cx="277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3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42305" y="4231715"/>
            <a:ext cx="277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6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42304" y="4805380"/>
            <a:ext cx="437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11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7" name="Овал 46"/>
          <p:cNvSpPr>
            <a:spLocks noChangeAspect="1"/>
          </p:cNvSpPr>
          <p:nvPr/>
        </p:nvSpPr>
        <p:spPr>
          <a:xfrm>
            <a:off x="5646976" y="3643223"/>
            <a:ext cx="300573" cy="30057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S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8" name="Овал 47"/>
          <p:cNvSpPr>
            <a:spLocks noChangeAspect="1"/>
          </p:cNvSpPr>
          <p:nvPr/>
        </p:nvSpPr>
        <p:spPr>
          <a:xfrm>
            <a:off x="5346403" y="4001512"/>
            <a:ext cx="300573" cy="30057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9" name="Овал 48"/>
          <p:cNvSpPr>
            <a:spLocks noChangeAspect="1"/>
          </p:cNvSpPr>
          <p:nvPr/>
        </p:nvSpPr>
        <p:spPr>
          <a:xfrm>
            <a:off x="5649089" y="4326182"/>
            <a:ext cx="300573" cy="30057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D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0" name="Овал 49"/>
          <p:cNvSpPr>
            <a:spLocks noChangeAspect="1"/>
          </p:cNvSpPr>
          <p:nvPr/>
        </p:nvSpPr>
        <p:spPr>
          <a:xfrm>
            <a:off x="5649089" y="4776701"/>
            <a:ext cx="300573" cy="30057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G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51" name="Прямая соединительная линия 50"/>
          <p:cNvCxnSpPr>
            <a:stCxn id="47" idx="3"/>
            <a:endCxn id="48" idx="7"/>
          </p:cNvCxnSpPr>
          <p:nvPr/>
        </p:nvCxnSpPr>
        <p:spPr>
          <a:xfrm flipH="1">
            <a:off x="5602958" y="3899778"/>
            <a:ext cx="88036" cy="1457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48" idx="5"/>
            <a:endCxn id="49" idx="1"/>
          </p:cNvCxnSpPr>
          <p:nvPr/>
        </p:nvCxnSpPr>
        <p:spPr>
          <a:xfrm>
            <a:off x="5602958" y="4258067"/>
            <a:ext cx="90149" cy="1121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49" idx="4"/>
            <a:endCxn id="50" idx="0"/>
          </p:cNvCxnSpPr>
          <p:nvPr/>
        </p:nvCxnSpPr>
        <p:spPr>
          <a:xfrm>
            <a:off x="5799376" y="4626755"/>
            <a:ext cx="0" cy="149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121398" y="3975579"/>
            <a:ext cx="277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3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903531" y="4231715"/>
            <a:ext cx="277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6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903530" y="4883870"/>
            <a:ext cx="48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11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57" name="Овал 56"/>
          <p:cNvSpPr>
            <a:spLocks noChangeAspect="1"/>
          </p:cNvSpPr>
          <p:nvPr/>
        </p:nvSpPr>
        <p:spPr>
          <a:xfrm>
            <a:off x="6030868" y="3998190"/>
            <a:ext cx="302976" cy="30297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B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30" name="Прямая соединительная линия 29"/>
          <p:cNvCxnSpPr>
            <a:stCxn id="47" idx="5"/>
            <a:endCxn id="57" idx="1"/>
          </p:cNvCxnSpPr>
          <p:nvPr/>
        </p:nvCxnSpPr>
        <p:spPr>
          <a:xfrm>
            <a:off x="5903531" y="3899778"/>
            <a:ext cx="171707" cy="1427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276300" y="3856889"/>
            <a:ext cx="277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5</a:t>
            </a:r>
            <a:endParaRPr lang="ru-RU" sz="1600" dirty="0">
              <a:solidFill>
                <a:srgbClr val="C00000"/>
              </a:solidFill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5390421" y="4385067"/>
            <a:ext cx="0" cy="21840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62" name="Овал 61"/>
          <p:cNvSpPr>
            <a:spLocks noChangeAspect="1"/>
          </p:cNvSpPr>
          <p:nvPr/>
        </p:nvSpPr>
        <p:spPr>
          <a:xfrm>
            <a:off x="7798233" y="3643223"/>
            <a:ext cx="300573" cy="30057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S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3" name="Овал 62"/>
          <p:cNvSpPr>
            <a:spLocks noChangeAspect="1"/>
          </p:cNvSpPr>
          <p:nvPr/>
        </p:nvSpPr>
        <p:spPr>
          <a:xfrm>
            <a:off x="7497660" y="4001512"/>
            <a:ext cx="300573" cy="30057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4" name="Овал 63"/>
          <p:cNvSpPr>
            <a:spLocks noChangeAspect="1"/>
          </p:cNvSpPr>
          <p:nvPr/>
        </p:nvSpPr>
        <p:spPr>
          <a:xfrm>
            <a:off x="7800346" y="4326182"/>
            <a:ext cx="300573" cy="30057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D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5" name="Овал 64"/>
          <p:cNvSpPr>
            <a:spLocks noChangeAspect="1"/>
          </p:cNvSpPr>
          <p:nvPr/>
        </p:nvSpPr>
        <p:spPr>
          <a:xfrm>
            <a:off x="7800346" y="4776701"/>
            <a:ext cx="300573" cy="30057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G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66" name="Прямая соединительная линия 65"/>
          <p:cNvCxnSpPr>
            <a:stCxn id="62" idx="3"/>
            <a:endCxn id="63" idx="7"/>
          </p:cNvCxnSpPr>
          <p:nvPr/>
        </p:nvCxnSpPr>
        <p:spPr>
          <a:xfrm flipH="1">
            <a:off x="7754215" y="3899778"/>
            <a:ext cx="88036" cy="1457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63" idx="5"/>
            <a:endCxn id="64" idx="1"/>
          </p:cNvCxnSpPr>
          <p:nvPr/>
        </p:nvCxnSpPr>
        <p:spPr>
          <a:xfrm>
            <a:off x="7754215" y="4258067"/>
            <a:ext cx="90149" cy="1121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64" idx="4"/>
            <a:endCxn id="65" idx="0"/>
          </p:cNvCxnSpPr>
          <p:nvPr/>
        </p:nvCxnSpPr>
        <p:spPr>
          <a:xfrm>
            <a:off x="7950633" y="4626755"/>
            <a:ext cx="0" cy="149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272655" y="3975579"/>
            <a:ext cx="277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3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870438" y="4071076"/>
            <a:ext cx="277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6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821383" y="5050572"/>
            <a:ext cx="437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11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72" name="Овал 71"/>
          <p:cNvSpPr>
            <a:spLocks noChangeAspect="1"/>
          </p:cNvSpPr>
          <p:nvPr/>
        </p:nvSpPr>
        <p:spPr>
          <a:xfrm>
            <a:off x="8182125" y="3998190"/>
            <a:ext cx="302976" cy="30297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B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73" name="Прямая соединительная линия 72"/>
          <p:cNvCxnSpPr>
            <a:stCxn id="62" idx="5"/>
            <a:endCxn id="72" idx="1"/>
          </p:cNvCxnSpPr>
          <p:nvPr/>
        </p:nvCxnSpPr>
        <p:spPr>
          <a:xfrm>
            <a:off x="8054788" y="3899778"/>
            <a:ext cx="171707" cy="1427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8462831" y="3778470"/>
            <a:ext cx="277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5</a:t>
            </a:r>
            <a:endParaRPr lang="ru-RU" sz="1600" dirty="0">
              <a:solidFill>
                <a:srgbClr val="C00000"/>
              </a:solidFill>
            </a:endParaRPr>
          </a:p>
        </p:txBody>
      </p:sp>
      <p:cxnSp>
        <p:nvCxnSpPr>
          <p:cNvPr id="75" name="Прямая соединительная линия 74"/>
          <p:cNvCxnSpPr>
            <a:stCxn id="63" idx="3"/>
          </p:cNvCxnSpPr>
          <p:nvPr/>
        </p:nvCxnSpPr>
        <p:spPr>
          <a:xfrm>
            <a:off x="7541678" y="4258067"/>
            <a:ext cx="0" cy="21840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Овал 75"/>
          <p:cNvSpPr>
            <a:spLocks noChangeAspect="1"/>
          </p:cNvSpPr>
          <p:nvPr/>
        </p:nvSpPr>
        <p:spPr>
          <a:xfrm>
            <a:off x="8682446" y="4326182"/>
            <a:ext cx="302976" cy="30297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C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7" name="Овал 76"/>
          <p:cNvSpPr>
            <a:spLocks noChangeAspect="1"/>
          </p:cNvSpPr>
          <p:nvPr/>
        </p:nvSpPr>
        <p:spPr>
          <a:xfrm>
            <a:off x="8311343" y="4326182"/>
            <a:ext cx="302976" cy="30297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8" name="Овал 77"/>
          <p:cNvSpPr>
            <a:spLocks noChangeAspect="1"/>
          </p:cNvSpPr>
          <p:nvPr/>
        </p:nvSpPr>
        <p:spPr>
          <a:xfrm>
            <a:off x="8311343" y="4774959"/>
            <a:ext cx="302976" cy="30297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D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9" name="Овал 78"/>
          <p:cNvSpPr>
            <a:spLocks noChangeAspect="1"/>
          </p:cNvSpPr>
          <p:nvPr/>
        </p:nvSpPr>
        <p:spPr>
          <a:xfrm>
            <a:off x="8685574" y="4774959"/>
            <a:ext cx="302976" cy="30297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E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80" name="Овал 79"/>
          <p:cNvSpPr>
            <a:spLocks noChangeAspect="1"/>
          </p:cNvSpPr>
          <p:nvPr/>
        </p:nvSpPr>
        <p:spPr>
          <a:xfrm>
            <a:off x="7383112" y="4326182"/>
            <a:ext cx="302976" cy="30297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B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81" name="Овал 80"/>
          <p:cNvSpPr>
            <a:spLocks noChangeAspect="1"/>
          </p:cNvSpPr>
          <p:nvPr/>
        </p:nvSpPr>
        <p:spPr>
          <a:xfrm>
            <a:off x="7383112" y="4776701"/>
            <a:ext cx="302976" cy="30297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C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83" name="Прямая соединительная линия 82"/>
          <p:cNvCxnSpPr>
            <a:stCxn id="80" idx="4"/>
            <a:endCxn id="81" idx="0"/>
          </p:cNvCxnSpPr>
          <p:nvPr/>
        </p:nvCxnSpPr>
        <p:spPr>
          <a:xfrm>
            <a:off x="7534600" y="4629158"/>
            <a:ext cx="0" cy="1475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>
            <a:stCxn id="72" idx="6"/>
            <a:endCxn id="76" idx="0"/>
          </p:cNvCxnSpPr>
          <p:nvPr/>
        </p:nvCxnSpPr>
        <p:spPr>
          <a:xfrm>
            <a:off x="8485101" y="4149678"/>
            <a:ext cx="348833" cy="1765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>
            <a:stCxn id="72" idx="5"/>
            <a:endCxn id="77" idx="0"/>
          </p:cNvCxnSpPr>
          <p:nvPr/>
        </p:nvCxnSpPr>
        <p:spPr>
          <a:xfrm>
            <a:off x="8440731" y="4256796"/>
            <a:ext cx="22100" cy="693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stCxn id="77" idx="4"/>
            <a:endCxn id="78" idx="0"/>
          </p:cNvCxnSpPr>
          <p:nvPr/>
        </p:nvCxnSpPr>
        <p:spPr>
          <a:xfrm>
            <a:off x="8462831" y="4629158"/>
            <a:ext cx="0" cy="145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76" idx="4"/>
            <a:endCxn id="79" idx="0"/>
          </p:cNvCxnSpPr>
          <p:nvPr/>
        </p:nvCxnSpPr>
        <p:spPr>
          <a:xfrm>
            <a:off x="8833934" y="4629158"/>
            <a:ext cx="3128" cy="145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151909" y="4282519"/>
            <a:ext cx="277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7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991281" y="4757170"/>
            <a:ext cx="430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11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834727" y="4071302"/>
            <a:ext cx="277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9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760591" y="5215898"/>
            <a:ext cx="565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15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259347" y="5036972"/>
            <a:ext cx="4230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12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477876" y="4081446"/>
            <a:ext cx="277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9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100" name="Стрелка вправо 99"/>
          <p:cNvSpPr/>
          <p:nvPr/>
        </p:nvSpPr>
        <p:spPr>
          <a:xfrm>
            <a:off x="4761286" y="4195443"/>
            <a:ext cx="426176" cy="17182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Стрелка вправо 100"/>
          <p:cNvSpPr/>
          <p:nvPr/>
        </p:nvSpPr>
        <p:spPr>
          <a:xfrm>
            <a:off x="6918169" y="4198376"/>
            <a:ext cx="426176" cy="171824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/>
          <p:cNvSpPr/>
          <p:nvPr/>
        </p:nvSpPr>
        <p:spPr>
          <a:xfrm>
            <a:off x="6394710" y="4364871"/>
            <a:ext cx="97667" cy="97667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6564840" y="4370324"/>
            <a:ext cx="97667" cy="97667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6734970" y="4367267"/>
            <a:ext cx="97667" cy="97667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TextBox 104"/>
          <p:cNvSpPr txBox="1"/>
          <p:nvPr/>
        </p:nvSpPr>
        <p:spPr>
          <a:xfrm>
            <a:off x="1666961" y="5767383"/>
            <a:ext cx="2921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Check the initial answer</a:t>
            </a:r>
            <a:endParaRPr lang="ru-RU" b="1" dirty="0"/>
          </a:p>
        </p:txBody>
      </p:sp>
      <p:cxnSp>
        <p:nvCxnSpPr>
          <p:cNvPr id="109" name="Прямая со стрелкой 108"/>
          <p:cNvCxnSpPr>
            <a:stCxn id="105" idx="3"/>
          </p:cNvCxnSpPr>
          <p:nvPr/>
        </p:nvCxnSpPr>
        <p:spPr>
          <a:xfrm flipV="1">
            <a:off x="4588436" y="5584521"/>
            <a:ext cx="599026" cy="3675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4490227" y="5437041"/>
            <a:ext cx="542118" cy="367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OK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12" name="Прямая со стрелкой 111"/>
          <p:cNvCxnSpPr>
            <a:stCxn id="105" idx="3"/>
          </p:cNvCxnSpPr>
          <p:nvPr/>
        </p:nvCxnSpPr>
        <p:spPr>
          <a:xfrm>
            <a:off x="4588436" y="5952049"/>
            <a:ext cx="671774" cy="28782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4074967" y="6150861"/>
            <a:ext cx="1108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NOT OK</a:t>
            </a:r>
            <a:endParaRPr lang="ru-RU" i="1" dirty="0">
              <a:solidFill>
                <a:srgbClr val="C00000"/>
              </a:solidFill>
            </a:endParaRPr>
          </a:p>
        </p:txBody>
      </p:sp>
      <p:pic>
        <p:nvPicPr>
          <p:cNvPr id="114" name="Рисунок 1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0210" y="5255558"/>
            <a:ext cx="649441" cy="751419"/>
          </a:xfrm>
          <a:prstGeom prst="rect">
            <a:avLst/>
          </a:prstGeom>
        </p:spPr>
      </p:pic>
      <p:pic>
        <p:nvPicPr>
          <p:cNvPr id="115" name="Рисунок 1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8740" y="6063463"/>
            <a:ext cx="856114" cy="74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768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Алгоритм с оракулом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000" dirty="0" smtClean="0"/>
              <a:t>Задан путь в графе, требуется определить, является ли он кратчайшим.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Шрамов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886626" y="3241756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5175849" y="3981506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1" name="Овал 20"/>
          <p:cNvSpPr/>
          <p:nvPr/>
        </p:nvSpPr>
        <p:spPr>
          <a:xfrm>
            <a:off x="5585292" y="4741331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2" name="Овал 21"/>
          <p:cNvSpPr/>
          <p:nvPr/>
        </p:nvSpPr>
        <p:spPr>
          <a:xfrm>
            <a:off x="5585292" y="5524566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G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23" name="Прямая со стрелкой 22"/>
          <p:cNvCxnSpPr>
            <a:stCxn id="19" idx="4"/>
            <a:endCxn id="20" idx="0"/>
          </p:cNvCxnSpPr>
          <p:nvPr/>
        </p:nvCxnSpPr>
        <p:spPr>
          <a:xfrm flipH="1">
            <a:off x="5380571" y="3651199"/>
            <a:ext cx="710777" cy="3303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0" idx="4"/>
            <a:endCxn id="21" idx="0"/>
          </p:cNvCxnSpPr>
          <p:nvPr/>
        </p:nvCxnSpPr>
        <p:spPr>
          <a:xfrm>
            <a:off x="5380571" y="4390949"/>
            <a:ext cx="409443" cy="3503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1" idx="4"/>
            <a:endCxn id="22" idx="0"/>
          </p:cNvCxnSpPr>
          <p:nvPr/>
        </p:nvCxnSpPr>
        <p:spPr>
          <a:xfrm>
            <a:off x="5790014" y="5150774"/>
            <a:ext cx="0" cy="3737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2011269" y="3241756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1516984" y="3971370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>
            <a:off x="1721707" y="4750634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1721706" y="5519623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ru-RU" dirty="0"/>
          </a:p>
        </p:txBody>
      </p:sp>
      <p:cxnSp>
        <p:nvCxnSpPr>
          <p:cNvPr id="30" name="Прямая со стрелкой 29"/>
          <p:cNvCxnSpPr>
            <a:stCxn id="26" idx="4"/>
            <a:endCxn id="27" idx="0"/>
          </p:cNvCxnSpPr>
          <p:nvPr/>
        </p:nvCxnSpPr>
        <p:spPr>
          <a:xfrm flipH="1">
            <a:off x="1721706" y="3651199"/>
            <a:ext cx="494285" cy="3201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27" idx="4"/>
            <a:endCxn id="28" idx="0"/>
          </p:cNvCxnSpPr>
          <p:nvPr/>
        </p:nvCxnSpPr>
        <p:spPr>
          <a:xfrm>
            <a:off x="1721706" y="4380813"/>
            <a:ext cx="204723" cy="3698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28" idx="4"/>
            <a:endCxn id="29" idx="0"/>
          </p:cNvCxnSpPr>
          <p:nvPr/>
        </p:nvCxnSpPr>
        <p:spPr>
          <a:xfrm flipH="1">
            <a:off x="1926428" y="5160077"/>
            <a:ext cx="1" cy="3595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6705512" y="3977398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0" name="Овал 39"/>
          <p:cNvSpPr/>
          <p:nvPr/>
        </p:nvSpPr>
        <p:spPr>
          <a:xfrm>
            <a:off x="4766406" y="4745302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1" name="Овал 40"/>
          <p:cNvSpPr/>
          <p:nvPr/>
        </p:nvSpPr>
        <p:spPr>
          <a:xfrm>
            <a:off x="4766405" y="5524566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43" name="Прямая со стрелкой 42"/>
          <p:cNvCxnSpPr>
            <a:stCxn id="20" idx="4"/>
            <a:endCxn id="40" idx="0"/>
          </p:cNvCxnSpPr>
          <p:nvPr/>
        </p:nvCxnSpPr>
        <p:spPr>
          <a:xfrm flipH="1">
            <a:off x="4971128" y="4390949"/>
            <a:ext cx="409443" cy="3543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40" idx="4"/>
            <a:endCxn id="41" idx="0"/>
          </p:cNvCxnSpPr>
          <p:nvPr/>
        </p:nvCxnSpPr>
        <p:spPr>
          <a:xfrm flipH="1">
            <a:off x="4971127" y="5154745"/>
            <a:ext cx="1" cy="3698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6296069" y="4745302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7114955" y="4741331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66" name="Прямая со стрелкой 65"/>
          <p:cNvCxnSpPr>
            <a:stCxn id="19" idx="4"/>
            <a:endCxn id="33" idx="0"/>
          </p:cNvCxnSpPr>
          <p:nvPr/>
        </p:nvCxnSpPr>
        <p:spPr>
          <a:xfrm>
            <a:off x="6091348" y="3651199"/>
            <a:ext cx="818886" cy="3261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stCxn id="33" idx="4"/>
            <a:endCxn id="46" idx="0"/>
          </p:cNvCxnSpPr>
          <p:nvPr/>
        </p:nvCxnSpPr>
        <p:spPr>
          <a:xfrm flipH="1">
            <a:off x="6500791" y="4386841"/>
            <a:ext cx="409443" cy="3584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33" idx="4"/>
            <a:endCxn id="61" idx="0"/>
          </p:cNvCxnSpPr>
          <p:nvPr/>
        </p:nvCxnSpPr>
        <p:spPr>
          <a:xfrm>
            <a:off x="6910234" y="4386841"/>
            <a:ext cx="409443" cy="3544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Овал 72"/>
          <p:cNvSpPr/>
          <p:nvPr/>
        </p:nvSpPr>
        <p:spPr>
          <a:xfrm>
            <a:off x="7114955" y="5517224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74" name="Овал 73"/>
          <p:cNvSpPr/>
          <p:nvPr/>
        </p:nvSpPr>
        <p:spPr>
          <a:xfrm>
            <a:off x="6296068" y="5524566"/>
            <a:ext cx="409443" cy="4094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79" name="Прямая со стрелкой 78"/>
          <p:cNvCxnSpPr>
            <a:stCxn id="46" idx="4"/>
            <a:endCxn id="74" idx="0"/>
          </p:cNvCxnSpPr>
          <p:nvPr/>
        </p:nvCxnSpPr>
        <p:spPr>
          <a:xfrm flipH="1">
            <a:off x="6500790" y="5154745"/>
            <a:ext cx="1" cy="3698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stCxn id="61" idx="4"/>
            <a:endCxn id="73" idx="0"/>
          </p:cNvCxnSpPr>
          <p:nvPr/>
        </p:nvCxnSpPr>
        <p:spPr>
          <a:xfrm>
            <a:off x="7319677" y="5150774"/>
            <a:ext cx="0" cy="3664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Стрелка вправо 91"/>
          <p:cNvSpPr/>
          <p:nvPr/>
        </p:nvSpPr>
        <p:spPr>
          <a:xfrm>
            <a:off x="3186259" y="4390949"/>
            <a:ext cx="1069683" cy="5298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TextBox 92"/>
          <p:cNvSpPr txBox="1"/>
          <p:nvPr/>
        </p:nvSpPr>
        <p:spPr>
          <a:xfrm>
            <a:off x="1299617" y="558453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900639" y="400156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097783" y="399142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528286" y="452329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649794" y="455146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473242" y="455146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344316" y="574440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20868" y="574440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626107" y="5738097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519163" y="574440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13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44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ru-RU" sz="6000" b="1" dirty="0" smtClean="0">
                <a:solidFill>
                  <a:schemeClr val="accent1"/>
                </a:solidFill>
              </a:rPr>
              <a:t>Алгоритм ветвей и границ</a:t>
            </a:r>
            <a:endParaRPr lang="ru-RU" sz="6000" b="1" dirty="0">
              <a:solidFill>
                <a:schemeClr val="accent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297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zh-CN" dirty="0"/>
              <a:t>Branch and </a:t>
            </a:r>
            <a:r>
              <a:rPr lang="en-US" altLang="zh-CN" dirty="0" smtClean="0"/>
              <a:t>Bound</a:t>
            </a:r>
            <a:r>
              <a:rPr lang="zh-CN" altLang="en-US" dirty="0" smtClean="0"/>
              <a:t> </a:t>
            </a:r>
            <a:endParaRPr lang="ru-RU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887562"/>
              </p:ext>
            </p:extLst>
          </p:nvPr>
        </p:nvGraphicFramePr>
        <p:xfrm>
          <a:off x="498475" y="1930400"/>
          <a:ext cx="8093075" cy="431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Footer Placeholder 4"/>
          <p:cNvSpPr txBox="1">
            <a:spLocks/>
          </p:cNvSpPr>
          <p:nvPr/>
        </p:nvSpPr>
        <p:spPr>
          <a:xfrm>
            <a:off x="498474" y="6251576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Цзян </a:t>
            </a:r>
            <a:r>
              <a:rPr lang="ru-RU" dirty="0" err="1" smtClean="0">
                <a:solidFill>
                  <a:schemeClr val="accent3"/>
                </a:solidFill>
              </a:rPr>
              <a:t>Лэй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59300" y="1866697"/>
            <a:ext cx="946618" cy="946618"/>
          </a:xfrm>
          <a:prstGeom prst="rect">
            <a:avLst/>
          </a:prstGeom>
        </p:spPr>
      </p:pic>
      <p:cxnSp>
        <p:nvCxnSpPr>
          <p:cNvPr id="9" name="曲线连接符 8"/>
          <p:cNvCxnSpPr/>
          <p:nvPr/>
        </p:nvCxnSpPr>
        <p:spPr>
          <a:xfrm rot="5400000" flipH="1" flipV="1">
            <a:off x="4239092" y="2787712"/>
            <a:ext cx="611841" cy="584200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直角上箭头 9"/>
          <p:cNvSpPr/>
          <p:nvPr/>
        </p:nvSpPr>
        <p:spPr>
          <a:xfrm flipH="1">
            <a:off x="2832100" y="4370186"/>
            <a:ext cx="3454400" cy="671714"/>
          </a:xfrm>
          <a:prstGeom prst="bentUpArrow">
            <a:avLst>
              <a:gd name="adj1" fmla="val 11047"/>
              <a:gd name="adj2" fmla="val 25000"/>
              <a:gd name="adj3" fmla="val 3197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430212" y="1970674"/>
            <a:ext cx="143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Flow chart: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472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ветвей и границ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12800" y="3149600"/>
            <a:ext cx="1803400" cy="1054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Задание очереди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69329" y="3149600"/>
            <a:ext cx="1803400" cy="1054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Проверка первого пути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90987" y="3149600"/>
            <a:ext cx="1803400" cy="1054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Продолжение первого пути</a:t>
            </a:r>
          </a:p>
        </p:txBody>
      </p:sp>
      <p:sp>
        <p:nvSpPr>
          <p:cNvPr id="11" name="Стрелка вправо 10"/>
          <p:cNvSpPr/>
          <p:nvPr/>
        </p:nvSpPr>
        <p:spPr>
          <a:xfrm rot="19451628">
            <a:off x="5118100" y="2616200"/>
            <a:ext cx="381000" cy="2921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118100" y="3530599"/>
            <a:ext cx="381000" cy="2921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702264" y="3530599"/>
            <a:ext cx="381000" cy="2921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5548543" y="2133601"/>
            <a:ext cx="547458" cy="507999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углом вверх 21"/>
          <p:cNvSpPr/>
          <p:nvPr/>
        </p:nvSpPr>
        <p:spPr>
          <a:xfrm flipH="1">
            <a:off x="3962400" y="4793775"/>
            <a:ext cx="1346200" cy="625008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590987" y="4844686"/>
            <a:ext cx="1803400" cy="1054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Сортировка очереди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6302187" y="4408198"/>
            <a:ext cx="381000" cy="2921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374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Метод ветвей и границ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1- Инициализировать очередь всех путей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Пока не найден путь, достигающий цели: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Проверить самый короткий путь в очереди, достигает ли он цели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Продолжить самый короткий путь на </a:t>
            </a:r>
            <a:r>
              <a:rPr lang="ru-RU" smtClean="0"/>
              <a:t>1 шаг</a:t>
            </a:r>
            <a:endParaRPr lang="ru-RU" dirty="0"/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Струянский</a:t>
            </a:r>
            <a:r>
              <a:rPr lang="ru-RU" dirty="0" smtClean="0">
                <a:solidFill>
                  <a:schemeClr val="accent3"/>
                </a:solidFill>
              </a:rPr>
              <a:t> О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664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473" y="507813"/>
            <a:ext cx="7556313" cy="1116106"/>
          </a:xfrm>
        </p:spPr>
        <p:txBody>
          <a:bodyPr/>
          <a:lstStyle/>
          <a:p>
            <a:r>
              <a:rPr lang="ru-RU" dirty="0"/>
              <a:t>Метод ветвей и границ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4016280" y="186690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283200" y="262890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819400" y="262890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223000" y="484505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638550" y="484505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223000" y="345440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4438650" y="345440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3638550" y="347980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1854200" y="347345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>
            <a:stCxn id="5" idx="6"/>
            <a:endCxn id="6" idx="0"/>
          </p:cNvCxnSpPr>
          <p:nvPr/>
        </p:nvCxnSpPr>
        <p:spPr>
          <a:xfrm>
            <a:off x="4536980" y="2114550"/>
            <a:ext cx="1006570" cy="514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6" idx="6"/>
            <a:endCxn id="11" idx="0"/>
          </p:cNvCxnSpPr>
          <p:nvPr/>
        </p:nvCxnSpPr>
        <p:spPr>
          <a:xfrm>
            <a:off x="5803900" y="2876550"/>
            <a:ext cx="679450" cy="5778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5" idx="2"/>
            <a:endCxn id="7" idx="0"/>
          </p:cNvCxnSpPr>
          <p:nvPr/>
        </p:nvCxnSpPr>
        <p:spPr>
          <a:xfrm flipH="1">
            <a:off x="3079750" y="2114550"/>
            <a:ext cx="936530" cy="514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7" idx="6"/>
            <a:endCxn id="13" idx="0"/>
          </p:cNvCxnSpPr>
          <p:nvPr/>
        </p:nvCxnSpPr>
        <p:spPr>
          <a:xfrm>
            <a:off x="3340100" y="2876550"/>
            <a:ext cx="558800" cy="6032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7" idx="2"/>
            <a:endCxn id="14" idx="0"/>
          </p:cNvCxnSpPr>
          <p:nvPr/>
        </p:nvCxnSpPr>
        <p:spPr>
          <a:xfrm flipH="1">
            <a:off x="2114550" y="2876550"/>
            <a:ext cx="704850" cy="596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6" idx="2"/>
            <a:endCxn id="12" idx="0"/>
          </p:cNvCxnSpPr>
          <p:nvPr/>
        </p:nvCxnSpPr>
        <p:spPr>
          <a:xfrm flipH="1">
            <a:off x="4699000" y="2876550"/>
            <a:ext cx="584200" cy="5778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3" idx="4"/>
            <a:endCxn id="10" idx="0"/>
          </p:cNvCxnSpPr>
          <p:nvPr/>
        </p:nvCxnSpPr>
        <p:spPr>
          <a:xfrm>
            <a:off x="3898900" y="3975100"/>
            <a:ext cx="0" cy="8699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1" idx="4"/>
            <a:endCxn id="9" idx="0"/>
          </p:cNvCxnSpPr>
          <p:nvPr/>
        </p:nvCxnSpPr>
        <p:spPr>
          <a:xfrm>
            <a:off x="6483350" y="3949700"/>
            <a:ext cx="0" cy="895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352800" y="207010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1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24480" y="2070100"/>
            <a:ext cx="38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2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06625" y="2891393"/>
            <a:ext cx="52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3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44900" y="2894568"/>
            <a:ext cx="43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4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11700" y="2889250"/>
            <a:ext cx="441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5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23000" y="2889250"/>
            <a:ext cx="5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6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01900" y="4253468"/>
            <a:ext cx="4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7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854200" y="484505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53" name="Прямая соединительная линия 52"/>
          <p:cNvCxnSpPr>
            <a:stCxn id="14" idx="4"/>
            <a:endCxn id="50" idx="0"/>
          </p:cNvCxnSpPr>
          <p:nvPr/>
        </p:nvCxnSpPr>
        <p:spPr>
          <a:xfrm>
            <a:off x="2114550" y="3968750"/>
            <a:ext cx="0" cy="876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82625" y="4253468"/>
            <a:ext cx="4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8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438650" y="484505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cxnSp>
        <p:nvCxnSpPr>
          <p:cNvPr id="58" name="Прямая соединительная линия 57"/>
          <p:cNvCxnSpPr>
            <a:stCxn id="12" idx="4"/>
          </p:cNvCxnSpPr>
          <p:nvPr/>
        </p:nvCxnSpPr>
        <p:spPr>
          <a:xfrm>
            <a:off x="4699000" y="3949700"/>
            <a:ext cx="0" cy="1041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373700" y="4253468"/>
            <a:ext cx="443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9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48616" y="42534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10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55930" y="1763752"/>
            <a:ext cx="37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584260" y="2529443"/>
            <a:ext cx="39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823765" y="2519918"/>
            <a:ext cx="39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565550" y="3445986"/>
            <a:ext cx="39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414755" y="3445986"/>
            <a:ext cx="39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989555" y="3469759"/>
            <a:ext cx="39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899150" y="3441700"/>
            <a:ext cx="39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487085" y="4876284"/>
            <a:ext cx="54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11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290300" y="4888468"/>
            <a:ext cx="54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953257" y="4908034"/>
            <a:ext cx="54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826364" y="4915549"/>
            <a:ext cx="54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3" name="Улыбающееся лицо 72"/>
          <p:cNvSpPr/>
          <p:nvPr/>
        </p:nvSpPr>
        <p:spPr>
          <a:xfrm>
            <a:off x="3755930" y="5492750"/>
            <a:ext cx="260350" cy="279400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733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0373" y="449169"/>
            <a:ext cx="7737287" cy="1116106"/>
          </a:xfrm>
        </p:spPr>
        <p:txBody>
          <a:bodyPr anchor="ctr"/>
          <a:lstStyle/>
          <a:p>
            <a:r>
              <a:rPr lang="en-US" altLang="zh-CN" dirty="0"/>
              <a:t>Branch and Bound</a:t>
            </a:r>
            <a:r>
              <a:rPr lang="zh-CN" altLang="en-US" dirty="0"/>
              <a:t> </a:t>
            </a:r>
            <a:endParaRPr lang="ru-RU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Цзян </a:t>
            </a:r>
            <a:r>
              <a:rPr lang="ru-RU" dirty="0" err="1" smtClean="0">
                <a:solidFill>
                  <a:schemeClr val="accent3"/>
                </a:solidFill>
              </a:rPr>
              <a:t>Лэй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3932016" y="2201487"/>
            <a:ext cx="540000" cy="540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S</a:t>
            </a:r>
            <a:endParaRPr kumimoji="1" lang="zh-CN" altLang="en-US" dirty="0"/>
          </a:p>
        </p:txBody>
      </p:sp>
      <p:sp>
        <p:nvSpPr>
          <p:cNvPr id="16" name="椭圆 15"/>
          <p:cNvSpPr/>
          <p:nvPr/>
        </p:nvSpPr>
        <p:spPr>
          <a:xfrm>
            <a:off x="2637020" y="3029908"/>
            <a:ext cx="540000" cy="540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A</a:t>
            </a:r>
            <a:endParaRPr kumimoji="1" lang="zh-CN" altLang="en-US" dirty="0"/>
          </a:p>
        </p:txBody>
      </p:sp>
      <p:sp>
        <p:nvSpPr>
          <p:cNvPr id="19" name="椭圆 18"/>
          <p:cNvSpPr/>
          <p:nvPr/>
        </p:nvSpPr>
        <p:spPr>
          <a:xfrm>
            <a:off x="5237283" y="3029908"/>
            <a:ext cx="540000" cy="540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B</a:t>
            </a:r>
            <a:endParaRPr kumimoji="1" lang="zh-CN" altLang="en-US" dirty="0"/>
          </a:p>
        </p:txBody>
      </p:sp>
      <p:sp>
        <p:nvSpPr>
          <p:cNvPr id="21" name="椭圆 20"/>
          <p:cNvSpPr/>
          <p:nvPr/>
        </p:nvSpPr>
        <p:spPr>
          <a:xfrm>
            <a:off x="3622729" y="4909514"/>
            <a:ext cx="540000" cy="540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G</a:t>
            </a:r>
          </a:p>
        </p:txBody>
      </p:sp>
      <p:sp>
        <p:nvSpPr>
          <p:cNvPr id="23" name="椭圆 22"/>
          <p:cNvSpPr/>
          <p:nvPr/>
        </p:nvSpPr>
        <p:spPr>
          <a:xfrm>
            <a:off x="6332699" y="3901411"/>
            <a:ext cx="540000" cy="540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24" name="椭圆 23"/>
          <p:cNvSpPr/>
          <p:nvPr/>
        </p:nvSpPr>
        <p:spPr>
          <a:xfrm>
            <a:off x="3622729" y="3901411"/>
            <a:ext cx="540000" cy="540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25" name="椭圆 24"/>
          <p:cNvSpPr/>
          <p:nvPr/>
        </p:nvSpPr>
        <p:spPr>
          <a:xfrm>
            <a:off x="1661731" y="3901411"/>
            <a:ext cx="540000" cy="540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B</a:t>
            </a:r>
            <a:endParaRPr kumimoji="1" lang="zh-CN" altLang="en-US" dirty="0"/>
          </a:p>
        </p:txBody>
      </p:sp>
      <p:sp>
        <p:nvSpPr>
          <p:cNvPr id="26" name="椭圆 25"/>
          <p:cNvSpPr/>
          <p:nvPr/>
        </p:nvSpPr>
        <p:spPr>
          <a:xfrm>
            <a:off x="4342151" y="3901411"/>
            <a:ext cx="540000" cy="540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/>
              <a:t>A</a:t>
            </a:r>
            <a:endParaRPr kumimoji="1" lang="zh-CN" altLang="en-US" dirty="0"/>
          </a:p>
        </p:txBody>
      </p:sp>
      <p:sp>
        <p:nvSpPr>
          <p:cNvPr id="27" name="椭圆 26"/>
          <p:cNvSpPr/>
          <p:nvPr/>
        </p:nvSpPr>
        <p:spPr>
          <a:xfrm>
            <a:off x="1661731" y="4909514"/>
            <a:ext cx="540000" cy="540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C</a:t>
            </a:r>
            <a:endParaRPr kumimoji="1" lang="zh-CN" altLang="en-US" dirty="0"/>
          </a:p>
        </p:txBody>
      </p:sp>
      <p:sp>
        <p:nvSpPr>
          <p:cNvPr id="29" name="椭圆 28"/>
          <p:cNvSpPr/>
          <p:nvPr/>
        </p:nvSpPr>
        <p:spPr>
          <a:xfrm>
            <a:off x="4346071" y="4909514"/>
            <a:ext cx="540000" cy="540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D</a:t>
            </a:r>
            <a:endParaRPr kumimoji="1" lang="zh-CN" altLang="en-US" dirty="0"/>
          </a:p>
        </p:txBody>
      </p:sp>
      <p:sp>
        <p:nvSpPr>
          <p:cNvPr id="31" name="椭圆 30"/>
          <p:cNvSpPr/>
          <p:nvPr/>
        </p:nvSpPr>
        <p:spPr>
          <a:xfrm>
            <a:off x="6332699" y="4935585"/>
            <a:ext cx="540000" cy="540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/>
              <a:t>E</a:t>
            </a:r>
            <a:endParaRPr kumimoji="1" lang="zh-CN" altLang="en-US" dirty="0"/>
          </a:p>
        </p:txBody>
      </p:sp>
      <p:cxnSp>
        <p:nvCxnSpPr>
          <p:cNvPr id="33" name="直线箭头连接符 32"/>
          <p:cNvCxnSpPr>
            <a:stCxn id="13" idx="3"/>
            <a:endCxn id="16" idx="6"/>
          </p:cNvCxnSpPr>
          <p:nvPr/>
        </p:nvCxnSpPr>
        <p:spPr>
          <a:xfrm flipH="1">
            <a:off x="3177020" y="2662406"/>
            <a:ext cx="834077" cy="6375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线箭头连接符 33"/>
          <p:cNvCxnSpPr>
            <a:stCxn id="16" idx="3"/>
            <a:endCxn id="25" idx="7"/>
          </p:cNvCxnSpPr>
          <p:nvPr/>
        </p:nvCxnSpPr>
        <p:spPr>
          <a:xfrm flipH="1">
            <a:off x="2122650" y="3490827"/>
            <a:ext cx="593451" cy="4896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线箭头连接符 40"/>
          <p:cNvCxnSpPr>
            <a:stCxn id="25" idx="4"/>
            <a:endCxn id="27" idx="0"/>
          </p:cNvCxnSpPr>
          <p:nvPr/>
        </p:nvCxnSpPr>
        <p:spPr>
          <a:xfrm>
            <a:off x="1931731" y="4441411"/>
            <a:ext cx="0" cy="4681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直线箭头连接符 44"/>
          <p:cNvCxnSpPr>
            <a:stCxn id="16" idx="5"/>
            <a:endCxn id="24" idx="1"/>
          </p:cNvCxnSpPr>
          <p:nvPr/>
        </p:nvCxnSpPr>
        <p:spPr>
          <a:xfrm>
            <a:off x="3097939" y="3490827"/>
            <a:ext cx="603871" cy="4896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线箭头连接符 47"/>
          <p:cNvCxnSpPr/>
          <p:nvPr/>
        </p:nvCxnSpPr>
        <p:spPr>
          <a:xfrm>
            <a:off x="3892729" y="4441411"/>
            <a:ext cx="0" cy="4681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线箭头连接符 48"/>
          <p:cNvCxnSpPr/>
          <p:nvPr/>
        </p:nvCxnSpPr>
        <p:spPr>
          <a:xfrm>
            <a:off x="4612151" y="4441411"/>
            <a:ext cx="0" cy="4681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直线箭头连接符 51"/>
          <p:cNvCxnSpPr>
            <a:stCxn id="13" idx="5"/>
            <a:endCxn id="19" idx="2"/>
          </p:cNvCxnSpPr>
          <p:nvPr/>
        </p:nvCxnSpPr>
        <p:spPr>
          <a:xfrm>
            <a:off x="4392935" y="2662406"/>
            <a:ext cx="844348" cy="6375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线箭头连接符 55"/>
          <p:cNvCxnSpPr>
            <a:endCxn id="26" idx="7"/>
          </p:cNvCxnSpPr>
          <p:nvPr/>
        </p:nvCxnSpPr>
        <p:spPr>
          <a:xfrm flipH="1">
            <a:off x="4803070" y="3539719"/>
            <a:ext cx="559812" cy="4407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直线箭头连接符 57"/>
          <p:cNvCxnSpPr>
            <a:stCxn id="19" idx="5"/>
            <a:endCxn id="23" idx="1"/>
          </p:cNvCxnSpPr>
          <p:nvPr/>
        </p:nvCxnSpPr>
        <p:spPr>
          <a:xfrm>
            <a:off x="5698202" y="3490827"/>
            <a:ext cx="713578" cy="4896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线箭头连接符 61"/>
          <p:cNvCxnSpPr/>
          <p:nvPr/>
        </p:nvCxnSpPr>
        <p:spPr>
          <a:xfrm>
            <a:off x="6636118" y="4441411"/>
            <a:ext cx="0" cy="4681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文本框 65"/>
          <p:cNvSpPr txBox="1"/>
          <p:nvPr/>
        </p:nvSpPr>
        <p:spPr>
          <a:xfrm>
            <a:off x="2305891" y="3121495"/>
            <a:ext cx="338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3</a:t>
            </a:r>
            <a:endParaRPr kumimoji="1" lang="zh-CN" altLang="en-US" dirty="0"/>
          </a:p>
        </p:txBody>
      </p:sp>
      <p:sp>
        <p:nvSpPr>
          <p:cNvPr id="68" name="文本框 67"/>
          <p:cNvSpPr txBox="1"/>
          <p:nvPr/>
        </p:nvSpPr>
        <p:spPr>
          <a:xfrm>
            <a:off x="5892800" y="3029908"/>
            <a:ext cx="439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69" name="文本框 68"/>
          <p:cNvSpPr txBox="1"/>
          <p:nvPr/>
        </p:nvSpPr>
        <p:spPr>
          <a:xfrm>
            <a:off x="5782825" y="3115242"/>
            <a:ext cx="219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5</a:t>
            </a:r>
            <a:endParaRPr kumimoji="1" lang="zh-CN" altLang="en-US" dirty="0"/>
          </a:p>
        </p:txBody>
      </p:sp>
      <p:sp>
        <p:nvSpPr>
          <p:cNvPr id="70" name="文本框 69"/>
          <p:cNvSpPr txBox="1"/>
          <p:nvPr/>
        </p:nvSpPr>
        <p:spPr>
          <a:xfrm>
            <a:off x="1257300" y="4018232"/>
            <a:ext cx="25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7</a:t>
            </a:r>
            <a:endParaRPr kumimoji="1" lang="zh-CN" altLang="en-US" dirty="0"/>
          </a:p>
        </p:txBody>
      </p:sp>
      <p:sp>
        <p:nvSpPr>
          <p:cNvPr id="71" name="文本框 70"/>
          <p:cNvSpPr txBox="1"/>
          <p:nvPr/>
        </p:nvSpPr>
        <p:spPr>
          <a:xfrm>
            <a:off x="3177020" y="4018232"/>
            <a:ext cx="222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6</a:t>
            </a:r>
            <a:endParaRPr kumimoji="1" lang="zh-CN" altLang="en-US" dirty="0"/>
          </a:p>
        </p:txBody>
      </p:sp>
      <p:sp>
        <p:nvSpPr>
          <p:cNvPr id="72" name="文本框 71"/>
          <p:cNvSpPr txBox="1"/>
          <p:nvPr/>
        </p:nvSpPr>
        <p:spPr>
          <a:xfrm>
            <a:off x="5082976" y="4018232"/>
            <a:ext cx="2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9</a:t>
            </a:r>
            <a:endParaRPr kumimoji="1" lang="zh-CN" altLang="en-US" dirty="0"/>
          </a:p>
        </p:txBody>
      </p:sp>
      <p:sp>
        <p:nvSpPr>
          <p:cNvPr id="73" name="文本框 72"/>
          <p:cNvSpPr txBox="1"/>
          <p:nvPr/>
        </p:nvSpPr>
        <p:spPr>
          <a:xfrm>
            <a:off x="6920259" y="4018232"/>
            <a:ext cx="33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9</a:t>
            </a:r>
            <a:endParaRPr kumimoji="1" lang="zh-CN" altLang="en-US" dirty="0"/>
          </a:p>
        </p:txBody>
      </p:sp>
      <p:sp>
        <p:nvSpPr>
          <p:cNvPr id="74" name="文本框 73"/>
          <p:cNvSpPr txBox="1"/>
          <p:nvPr/>
        </p:nvSpPr>
        <p:spPr>
          <a:xfrm>
            <a:off x="1189566" y="5014780"/>
            <a:ext cx="47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mtClean="0"/>
              <a:t>11</a:t>
            </a:r>
            <a:endParaRPr kumimoji="1" lang="zh-CN" altLang="en-US" dirty="0"/>
          </a:p>
        </p:txBody>
      </p:sp>
      <p:sp>
        <p:nvSpPr>
          <p:cNvPr id="76" name="文本框 75"/>
          <p:cNvSpPr txBox="1"/>
          <p:nvPr/>
        </p:nvSpPr>
        <p:spPr>
          <a:xfrm>
            <a:off x="3033137" y="5040738"/>
            <a:ext cx="443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mtClean="0"/>
              <a:t>11</a:t>
            </a:r>
            <a:endParaRPr kumimoji="1" lang="zh-CN" altLang="en-US" dirty="0"/>
          </a:p>
        </p:txBody>
      </p:sp>
      <p:sp>
        <p:nvSpPr>
          <p:cNvPr id="77" name="文本框 76"/>
          <p:cNvSpPr txBox="1"/>
          <p:nvPr/>
        </p:nvSpPr>
        <p:spPr>
          <a:xfrm>
            <a:off x="4993035" y="5037886"/>
            <a:ext cx="526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12</a:t>
            </a:r>
            <a:endParaRPr kumimoji="1" lang="zh-CN" altLang="en-US" dirty="0"/>
          </a:p>
        </p:txBody>
      </p:sp>
      <p:sp>
        <p:nvSpPr>
          <p:cNvPr id="79" name="文本框 78"/>
          <p:cNvSpPr txBox="1"/>
          <p:nvPr/>
        </p:nvSpPr>
        <p:spPr>
          <a:xfrm>
            <a:off x="6872699" y="5087040"/>
            <a:ext cx="522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15</a:t>
            </a:r>
            <a:endParaRPr kumimoji="1" lang="zh-CN" altLang="en-US" dirty="0"/>
          </a:p>
        </p:txBody>
      </p:sp>
      <p:sp>
        <p:nvSpPr>
          <p:cNvPr id="81" name="矩形 80"/>
          <p:cNvSpPr/>
          <p:nvPr/>
        </p:nvSpPr>
        <p:spPr>
          <a:xfrm>
            <a:off x="565207" y="1545384"/>
            <a:ext cx="1909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Processing </a:t>
            </a:r>
            <a:r>
              <a:rPr lang="zh-CN" altLang="en-US" dirty="0" smtClean="0"/>
              <a:t>flow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56738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1" grpId="0" animBg="1"/>
      <p:bldP spid="66" grpId="0"/>
      <p:bldP spid="69" grpId="0"/>
      <p:bldP spid="70" grpId="0"/>
      <p:bldP spid="71" grpId="0"/>
      <p:bldP spid="72" grpId="0"/>
      <p:bldP spid="73" grpId="0"/>
      <p:bldP spid="74" grpId="0"/>
      <p:bldP spid="76" grpId="0"/>
      <p:bldP spid="77" grpId="0"/>
      <p:bldP spid="7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60373" y="449169"/>
            <a:ext cx="7737287" cy="1116106"/>
          </a:xfrm>
        </p:spPr>
        <p:txBody>
          <a:bodyPr anchor="ctr"/>
          <a:lstStyle/>
          <a:p>
            <a:r>
              <a:rPr lang="en-US" altLang="zh-CN" dirty="0"/>
              <a:t>Branch and Bound</a:t>
            </a:r>
            <a:r>
              <a:rPr lang="zh-CN" altLang="en-US" dirty="0"/>
              <a:t> </a:t>
            </a:r>
            <a:endParaRPr lang="ru-RU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Цзян </a:t>
            </a:r>
            <a:r>
              <a:rPr lang="ru-RU" dirty="0" err="1" smtClean="0">
                <a:solidFill>
                  <a:schemeClr val="accent3"/>
                </a:solidFill>
              </a:rPr>
              <a:t>Лэй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76273" y="1565275"/>
            <a:ext cx="40552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Queue of paths under consideration: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676273" y="2245134"/>
            <a:ext cx="7950200" cy="461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pc="20" dirty="0" smtClean="0"/>
              <a:t>(S,0)</a:t>
            </a:r>
          </a:p>
          <a:p>
            <a:pPr>
              <a:lnSpc>
                <a:spcPct val="150000"/>
              </a:lnSpc>
            </a:pPr>
            <a:r>
              <a:rPr kumimoji="1" lang="en-US" altLang="zh-CN" spc="20" dirty="0"/>
              <a:t>(S,A,3)(S,B,5</a:t>
            </a:r>
            <a:r>
              <a:rPr kumimoji="1" lang="en-US" altLang="zh-CN" spc="20" dirty="0" smtClean="0"/>
              <a:t>)</a:t>
            </a:r>
          </a:p>
          <a:p>
            <a:pPr>
              <a:lnSpc>
                <a:spcPct val="150000"/>
              </a:lnSpc>
            </a:pPr>
            <a:r>
              <a:rPr kumimoji="1" lang="en-US" altLang="zh-CN" spc="20" dirty="0"/>
              <a:t>(S,A,B,7)(S,A,D,6)(S,B,5</a:t>
            </a:r>
            <a:r>
              <a:rPr kumimoji="1" lang="en-US" altLang="zh-CN" spc="20" dirty="0" smtClean="0"/>
              <a:t>)</a:t>
            </a:r>
          </a:p>
          <a:p>
            <a:pPr>
              <a:lnSpc>
                <a:spcPct val="150000"/>
              </a:lnSpc>
            </a:pPr>
            <a:r>
              <a:rPr kumimoji="1" lang="en-US" altLang="zh-CN" spc="20" dirty="0"/>
              <a:t>(S,B,A,9)(S,B,C,9)(S,A,B,7)(S,A,D,6</a:t>
            </a:r>
            <a:r>
              <a:rPr kumimoji="1" lang="en-US" altLang="zh-CN" spc="20" dirty="0" smtClean="0"/>
              <a:t>)</a:t>
            </a:r>
          </a:p>
          <a:p>
            <a:pPr>
              <a:lnSpc>
                <a:spcPct val="150000"/>
              </a:lnSpc>
            </a:pPr>
            <a:r>
              <a:rPr kumimoji="1" lang="en-US" altLang="zh-CN" spc="20" dirty="0"/>
              <a:t>(S,A,D,G,11)(S,B,A,9)(S,B,C,9)(S,A,B,7</a:t>
            </a:r>
            <a:r>
              <a:rPr kumimoji="1" lang="en-US" altLang="zh-CN" spc="20" dirty="0" smtClean="0"/>
              <a:t>)</a:t>
            </a:r>
          </a:p>
          <a:p>
            <a:pPr>
              <a:lnSpc>
                <a:spcPct val="150000"/>
              </a:lnSpc>
            </a:pPr>
            <a:r>
              <a:rPr kumimoji="1" lang="en-US" altLang="zh-CN" spc="20" dirty="0" smtClean="0"/>
              <a:t>(S,A,B,C,11)(S,A,D,G,11)(S,B,A,9</a:t>
            </a:r>
            <a:r>
              <a:rPr kumimoji="1" lang="en-US" altLang="zh-CN" spc="20" dirty="0"/>
              <a:t>)(S,B,C,9</a:t>
            </a:r>
            <a:r>
              <a:rPr kumimoji="1" lang="en-US" altLang="zh-CN" spc="20" dirty="0" smtClean="0"/>
              <a:t>)</a:t>
            </a:r>
            <a:endParaRPr kumimoji="1" lang="zh-CN" altLang="en-US" spc="20" dirty="0"/>
          </a:p>
          <a:p>
            <a:pPr>
              <a:lnSpc>
                <a:spcPct val="150000"/>
              </a:lnSpc>
            </a:pPr>
            <a:r>
              <a:rPr kumimoji="1" lang="en-US" altLang="zh-CN" spc="20" dirty="0" smtClean="0"/>
              <a:t>(S,B,A,D,12)(</a:t>
            </a:r>
            <a:r>
              <a:rPr kumimoji="1" lang="en-US" altLang="zh-CN" spc="20" dirty="0"/>
              <a:t>S,A,B,C,11)(S,A,D,G,11</a:t>
            </a:r>
            <a:r>
              <a:rPr kumimoji="1" lang="en-US" altLang="zh-CN" spc="20" dirty="0" smtClean="0"/>
              <a:t>)(S,B,C,9</a:t>
            </a:r>
            <a:r>
              <a:rPr kumimoji="1" lang="en-US" altLang="zh-CN" spc="20" dirty="0"/>
              <a:t>)</a:t>
            </a:r>
            <a:endParaRPr kumimoji="1" lang="zh-CN" altLang="en-US" spc="20" dirty="0"/>
          </a:p>
          <a:p>
            <a:pPr>
              <a:lnSpc>
                <a:spcPct val="150000"/>
              </a:lnSpc>
            </a:pPr>
            <a:r>
              <a:rPr kumimoji="1" lang="en-US" altLang="zh-CN" spc="20" dirty="0" smtClean="0"/>
              <a:t>(S,B,C,E,15)(</a:t>
            </a:r>
            <a:r>
              <a:rPr kumimoji="1" lang="en-US" altLang="zh-CN" spc="20" dirty="0"/>
              <a:t>S,B,A,D,12)(S,A,B,C,11)(S,A,D,G,11</a:t>
            </a:r>
            <a:r>
              <a:rPr kumimoji="1" lang="en-US" altLang="zh-CN" spc="20" dirty="0" smtClean="0"/>
              <a:t>)</a:t>
            </a:r>
            <a:endParaRPr kumimoji="1" lang="zh-CN" altLang="en-US" spc="20" dirty="0"/>
          </a:p>
          <a:p>
            <a:pPr>
              <a:lnSpc>
                <a:spcPct val="150000"/>
              </a:lnSpc>
            </a:pPr>
            <a:endParaRPr kumimoji="1" lang="zh-CN" altLang="en-US" kern="1600" spc="20" dirty="0"/>
          </a:p>
          <a:p>
            <a:pPr>
              <a:lnSpc>
                <a:spcPct val="150000"/>
              </a:lnSpc>
            </a:pPr>
            <a:endParaRPr kumimoji="1" lang="zh-CN" altLang="en-US" spc="20" dirty="0"/>
          </a:p>
          <a:p>
            <a:pPr>
              <a:lnSpc>
                <a:spcPct val="150000"/>
              </a:lnSpc>
            </a:pPr>
            <a:endParaRPr kumimoji="1" lang="zh-CN" altLang="en-US" spc="20" dirty="0"/>
          </a:p>
        </p:txBody>
      </p:sp>
      <p:sp>
        <p:nvSpPr>
          <p:cNvPr id="18" name="文本框 17"/>
          <p:cNvSpPr txBox="1"/>
          <p:nvPr/>
        </p:nvSpPr>
        <p:spPr>
          <a:xfrm>
            <a:off x="5694267" y="3693236"/>
            <a:ext cx="2312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>
                <a:solidFill>
                  <a:srgbClr val="FF0000"/>
                </a:solidFill>
              </a:rPr>
              <a:t>Find result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28" name="曲线连接符 27"/>
          <p:cNvCxnSpPr/>
          <p:nvPr/>
        </p:nvCxnSpPr>
        <p:spPr>
          <a:xfrm flipV="1">
            <a:off x="4838700" y="3900385"/>
            <a:ext cx="855567" cy="26521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曲线连接符 31"/>
          <p:cNvCxnSpPr>
            <a:endCxn id="33" idx="1"/>
          </p:cNvCxnSpPr>
          <p:nvPr/>
        </p:nvCxnSpPr>
        <p:spPr>
          <a:xfrm>
            <a:off x="5956300" y="5422900"/>
            <a:ext cx="538802" cy="413217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6495102" y="5651451"/>
            <a:ext cx="2534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>
                <a:solidFill>
                  <a:srgbClr val="FF0000"/>
                </a:solidFill>
              </a:rPr>
              <a:t>Confirm the minimum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996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Таблица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154732"/>
              </p:ext>
            </p:extLst>
          </p:nvPr>
        </p:nvGraphicFramePr>
        <p:xfrm>
          <a:off x="4359611" y="4161352"/>
          <a:ext cx="10985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7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SAD:6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1374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9570834"/>
                  </a:ext>
                </a:extLst>
              </a:tr>
            </a:tbl>
          </a:graphicData>
        </a:graphic>
      </p:graphicFrame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/>
              <a:t>Метод ветвей и </a:t>
            </a:r>
            <a:r>
              <a:rPr lang="ru-RU" dirty="0" smtClean="0"/>
              <a:t>границ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</a:br>
            <a:endParaRPr lang="en-US" sz="1600" dirty="0" smtClean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95" name="Группа 94"/>
          <p:cNvGrpSpPr/>
          <p:nvPr/>
        </p:nvGrpSpPr>
        <p:grpSpPr>
          <a:xfrm>
            <a:off x="498474" y="1930400"/>
            <a:ext cx="4431646" cy="4317299"/>
            <a:chOff x="495255" y="1600200"/>
            <a:chExt cx="4431646" cy="431729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22581" y="1600200"/>
              <a:ext cx="2207945" cy="5674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Инициализировать очередь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022581" y="3466680"/>
              <a:ext cx="2207945" cy="5674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Изъять путь из очереди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Блок-схема: решение 7"/>
            <p:cNvSpPr/>
            <p:nvPr/>
          </p:nvSpPr>
          <p:spPr>
            <a:xfrm>
              <a:off x="1022581" y="4217054"/>
              <a:ext cx="2207945" cy="932985"/>
            </a:xfrm>
            <a:prstGeom prst="flowChartDecisi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Путь ведет к цели?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Блок-схема: знак завершения 11"/>
            <p:cNvSpPr/>
            <p:nvPr/>
          </p:nvSpPr>
          <p:spPr>
            <a:xfrm>
              <a:off x="3574270" y="2533550"/>
              <a:ext cx="1352631" cy="567473"/>
            </a:xfrm>
            <a:prstGeom prst="flowChartTermina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К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онец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020653" y="5335077"/>
              <a:ext cx="2207945" cy="5824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Продлить путь</a:t>
              </a: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Отсортировать очередь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Соединительная линия уступом 24"/>
            <p:cNvCxnSpPr/>
            <p:nvPr/>
          </p:nvCxnSpPr>
          <p:spPr>
            <a:xfrm rot="5400000" flipH="1" flipV="1">
              <a:off x="-388359" y="3163915"/>
              <a:ext cx="3399818" cy="1626152"/>
            </a:xfrm>
            <a:prstGeom prst="bentConnector3">
              <a:avLst>
                <a:gd name="adj1" fmla="val 99981"/>
              </a:avLst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95255" y="5668465"/>
              <a:ext cx="527598" cy="0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>
              <a:stCxn id="9" idx="3"/>
              <a:endCxn id="12" idx="1"/>
            </p:cNvCxnSpPr>
            <p:nvPr/>
          </p:nvCxnSpPr>
          <p:spPr>
            <a:xfrm>
              <a:off x="3230526" y="2817287"/>
              <a:ext cx="343744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Блок-схема: решение 8"/>
            <p:cNvSpPr/>
            <p:nvPr/>
          </p:nvSpPr>
          <p:spPr>
            <a:xfrm>
              <a:off x="1022581" y="2350794"/>
              <a:ext cx="2207945" cy="932985"/>
            </a:xfrm>
            <a:prstGeom prst="flowChartDecision">
              <a:avLst/>
            </a:prstGeom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Очередь пуста?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5" name="Прямая соединительная линия 64"/>
            <p:cNvCxnSpPr>
              <a:stCxn id="6" idx="2"/>
              <a:endCxn id="9" idx="0"/>
            </p:cNvCxnSpPr>
            <p:nvPr/>
          </p:nvCxnSpPr>
          <p:spPr>
            <a:xfrm>
              <a:off x="2126554" y="2167673"/>
              <a:ext cx="0" cy="18312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stCxn id="9" idx="2"/>
              <a:endCxn id="10" idx="0"/>
            </p:cNvCxnSpPr>
            <p:nvPr/>
          </p:nvCxnSpPr>
          <p:spPr>
            <a:xfrm>
              <a:off x="2126554" y="3283779"/>
              <a:ext cx="0" cy="18290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>
              <a:stCxn id="10" idx="2"/>
              <a:endCxn id="8" idx="0"/>
            </p:cNvCxnSpPr>
            <p:nvPr/>
          </p:nvCxnSpPr>
          <p:spPr>
            <a:xfrm>
              <a:off x="2126554" y="4034153"/>
              <a:ext cx="0" cy="18290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>
              <a:stCxn id="8" idx="2"/>
              <a:endCxn id="13" idx="0"/>
            </p:cNvCxnSpPr>
            <p:nvPr/>
          </p:nvCxnSpPr>
          <p:spPr>
            <a:xfrm flipH="1">
              <a:off x="2124626" y="5150039"/>
              <a:ext cx="1928" cy="185038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Соединительная линия уступом 81"/>
            <p:cNvCxnSpPr>
              <a:stCxn id="8" idx="3"/>
              <a:endCxn id="12" idx="2"/>
            </p:cNvCxnSpPr>
            <p:nvPr/>
          </p:nvCxnSpPr>
          <p:spPr>
            <a:xfrm flipV="1">
              <a:off x="3230526" y="3101023"/>
              <a:ext cx="1020060" cy="1582524"/>
            </a:xfrm>
            <a:prstGeom prst="bentConnector2">
              <a:avLst/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3157259" y="2458233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124626" y="3135164"/>
              <a:ext cx="539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нет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124626" y="5028100"/>
              <a:ext cx="539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нет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234893" y="4324595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6" name="Блок-схема: узел 95"/>
          <p:cNvSpPr/>
          <p:nvPr/>
        </p:nvSpPr>
        <p:spPr>
          <a:xfrm>
            <a:off x="5341284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Блок-схема: узел 96"/>
          <p:cNvSpPr/>
          <p:nvPr/>
        </p:nvSpPr>
        <p:spPr>
          <a:xfrm>
            <a:off x="6361344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Блок-схема: узел 97"/>
          <p:cNvSpPr/>
          <p:nvPr/>
        </p:nvSpPr>
        <p:spPr>
          <a:xfrm>
            <a:off x="6367708" y="2707122"/>
            <a:ext cx="444472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Блок-схема: узел 98"/>
          <p:cNvSpPr/>
          <p:nvPr/>
        </p:nvSpPr>
        <p:spPr>
          <a:xfrm>
            <a:off x="6361344" y="193040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0" name="Блок-схема: узел 99"/>
          <p:cNvSpPr/>
          <p:nvPr/>
        </p:nvSpPr>
        <p:spPr>
          <a:xfrm>
            <a:off x="7381132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Блок-схема: узел 101"/>
          <p:cNvSpPr/>
          <p:nvPr/>
        </p:nvSpPr>
        <p:spPr>
          <a:xfrm>
            <a:off x="8400115" y="193040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11" name="Блок-схема: узел 110"/>
          <p:cNvSpPr/>
          <p:nvPr/>
        </p:nvSpPr>
        <p:spPr>
          <a:xfrm>
            <a:off x="8400115" y="2707122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Прямая соединительная линия 112"/>
          <p:cNvCxnSpPr>
            <a:stCxn id="96" idx="6"/>
            <a:endCxn id="97" idx="2"/>
          </p:cNvCxnSpPr>
          <p:nvPr/>
        </p:nvCxnSpPr>
        <p:spPr>
          <a:xfrm>
            <a:off x="5798484" y="3712444"/>
            <a:ext cx="5628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stCxn id="96" idx="7"/>
            <a:endCxn id="98" idx="2"/>
          </p:cNvCxnSpPr>
          <p:nvPr/>
        </p:nvCxnSpPr>
        <p:spPr>
          <a:xfrm flipV="1">
            <a:off x="5731529" y="2935722"/>
            <a:ext cx="636179" cy="61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>
            <a:stCxn id="99" idx="4"/>
            <a:endCxn id="98" idx="0"/>
          </p:cNvCxnSpPr>
          <p:nvPr/>
        </p:nvCxnSpPr>
        <p:spPr>
          <a:xfrm>
            <a:off x="6589944" y="2387600"/>
            <a:ext cx="0" cy="319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98" idx="4"/>
            <a:endCxn id="97" idx="0"/>
          </p:cNvCxnSpPr>
          <p:nvPr/>
        </p:nvCxnSpPr>
        <p:spPr>
          <a:xfrm>
            <a:off x="6589944" y="3164322"/>
            <a:ext cx="0" cy="319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>
            <a:stCxn id="97" idx="6"/>
            <a:endCxn id="100" idx="2"/>
          </p:cNvCxnSpPr>
          <p:nvPr/>
        </p:nvCxnSpPr>
        <p:spPr>
          <a:xfrm>
            <a:off x="6818544" y="3712444"/>
            <a:ext cx="5625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>
            <a:stCxn id="100" idx="6"/>
            <a:endCxn id="111" idx="3"/>
          </p:cNvCxnSpPr>
          <p:nvPr/>
        </p:nvCxnSpPr>
        <p:spPr>
          <a:xfrm flipV="1">
            <a:off x="7838332" y="3097367"/>
            <a:ext cx="628738" cy="61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>
            <a:stCxn id="99" idx="6"/>
            <a:endCxn id="102" idx="2"/>
          </p:cNvCxnSpPr>
          <p:nvPr/>
        </p:nvCxnSpPr>
        <p:spPr>
          <a:xfrm>
            <a:off x="6818544" y="2159000"/>
            <a:ext cx="15815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5826202" y="29089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918982" y="36919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589944" y="31553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589944" y="23689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7452876" y="21253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6943089" y="36919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163505" y="33187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6793445" y="4149882"/>
            <a:ext cx="738683" cy="457200"/>
            <a:chOff x="6621367" y="4161527"/>
            <a:chExt cx="738683" cy="457200"/>
          </a:xfrm>
        </p:grpSpPr>
        <p:sp>
          <p:nvSpPr>
            <p:cNvPr id="46" name="Блок-схема: узел 45"/>
            <p:cNvSpPr/>
            <p:nvPr/>
          </p:nvSpPr>
          <p:spPr>
            <a:xfrm>
              <a:off x="6902850" y="4161527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621367" y="419968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</p:grp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747849"/>
              </p:ext>
            </p:extLst>
          </p:nvPr>
        </p:nvGraphicFramePr>
        <p:xfrm>
          <a:off x="4357466" y="4161527"/>
          <a:ext cx="109852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7534381"/>
                  </a:ext>
                </a:extLst>
              </a:tr>
            </a:tbl>
          </a:graphicData>
        </a:graphic>
      </p:graphicFrame>
      <p:grpSp>
        <p:nvGrpSpPr>
          <p:cNvPr id="27" name="Группа 26"/>
          <p:cNvGrpSpPr/>
          <p:nvPr/>
        </p:nvGrpSpPr>
        <p:grpSpPr>
          <a:xfrm>
            <a:off x="7465173" y="4540127"/>
            <a:ext cx="871993" cy="473620"/>
            <a:chOff x="7142672" y="4724993"/>
            <a:chExt cx="871993" cy="473620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7275982" y="4741413"/>
              <a:ext cx="738683" cy="457200"/>
              <a:chOff x="6621367" y="4161527"/>
              <a:chExt cx="738683" cy="457200"/>
            </a:xfrm>
          </p:grpSpPr>
          <p:sp>
            <p:nvSpPr>
              <p:cNvPr id="53" name="Блок-схема: узел 52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5</a:t>
                </a:r>
                <a:endParaRPr lang="ru-RU" dirty="0"/>
              </a:p>
            </p:txBody>
          </p:sp>
        </p:grpSp>
        <p:cxnSp>
          <p:nvCxnSpPr>
            <p:cNvPr id="16" name="Прямая соединительная линия 15"/>
            <p:cNvCxnSpPr>
              <a:stCxn id="46" idx="5"/>
              <a:endCxn id="53" idx="1"/>
            </p:cNvCxnSpPr>
            <p:nvPr/>
          </p:nvCxnSpPr>
          <p:spPr>
            <a:xfrm>
              <a:off x="7142672" y="4724993"/>
              <a:ext cx="481748" cy="833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5941279" y="4540127"/>
            <a:ext cx="1200604" cy="484000"/>
            <a:chOff x="6053933" y="4708519"/>
            <a:chExt cx="1200604" cy="484000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6053933" y="4735319"/>
              <a:ext cx="738683" cy="457200"/>
              <a:chOff x="6621367" y="4161527"/>
              <a:chExt cx="738683" cy="457200"/>
            </a:xfrm>
          </p:grpSpPr>
          <p:sp>
            <p:nvSpPr>
              <p:cNvPr id="57" name="Блок-схема: узел 56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  <a:endParaRPr lang="ru-RU" dirty="0"/>
              </a:p>
            </p:txBody>
          </p:sp>
        </p:grpSp>
        <p:cxnSp>
          <p:nvCxnSpPr>
            <p:cNvPr id="19" name="Прямая соединительная линия 18"/>
            <p:cNvCxnSpPr>
              <a:stCxn id="46" idx="3"/>
              <a:endCxn id="57" idx="7"/>
            </p:cNvCxnSpPr>
            <p:nvPr/>
          </p:nvCxnSpPr>
          <p:spPr>
            <a:xfrm flipH="1">
              <a:off x="6725661" y="4708519"/>
              <a:ext cx="528876" cy="937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9" name="Таблица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358719"/>
              </p:ext>
            </p:extLst>
          </p:nvPr>
        </p:nvGraphicFramePr>
        <p:xfrm>
          <a:off x="4357466" y="4161527"/>
          <a:ext cx="109852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7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SB:5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13742703"/>
                  </a:ext>
                </a:extLst>
              </a:tr>
            </a:tbl>
          </a:graphicData>
        </a:graphic>
      </p:graphicFrame>
      <p:grpSp>
        <p:nvGrpSpPr>
          <p:cNvPr id="61" name="Группа 60"/>
          <p:cNvGrpSpPr/>
          <p:nvPr/>
        </p:nvGrpSpPr>
        <p:grpSpPr>
          <a:xfrm>
            <a:off x="6399739" y="4957172"/>
            <a:ext cx="738683" cy="612767"/>
            <a:chOff x="6399739" y="4957172"/>
            <a:chExt cx="738683" cy="612767"/>
          </a:xfrm>
        </p:grpSpPr>
        <p:grpSp>
          <p:nvGrpSpPr>
            <p:cNvPr id="84" name="Группа 83"/>
            <p:cNvGrpSpPr/>
            <p:nvPr/>
          </p:nvGrpSpPr>
          <p:grpSpPr>
            <a:xfrm>
              <a:off x="6399739" y="5112739"/>
              <a:ext cx="738683" cy="457200"/>
              <a:chOff x="6621367" y="4161527"/>
              <a:chExt cx="738683" cy="457200"/>
            </a:xfrm>
          </p:grpSpPr>
          <p:sp>
            <p:nvSpPr>
              <p:cNvPr id="86" name="Блок-схема: узел 85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6</a:t>
                </a:r>
                <a:endParaRPr lang="ru-RU" dirty="0"/>
              </a:p>
            </p:txBody>
          </p:sp>
        </p:grpSp>
        <p:cxnSp>
          <p:nvCxnSpPr>
            <p:cNvPr id="36" name="Прямая соединительная линия 35"/>
            <p:cNvCxnSpPr>
              <a:stCxn id="57" idx="5"/>
              <a:endCxn id="86" idx="1"/>
            </p:cNvCxnSpPr>
            <p:nvPr/>
          </p:nvCxnSpPr>
          <p:spPr>
            <a:xfrm>
              <a:off x="6613007" y="4957172"/>
              <a:ext cx="135170" cy="2225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Группа 61"/>
          <p:cNvGrpSpPr/>
          <p:nvPr/>
        </p:nvGrpSpPr>
        <p:grpSpPr>
          <a:xfrm>
            <a:off x="5482195" y="4957172"/>
            <a:ext cx="807522" cy="607003"/>
            <a:chOff x="5482195" y="4957172"/>
            <a:chExt cx="807522" cy="607003"/>
          </a:xfrm>
        </p:grpSpPr>
        <p:grpSp>
          <p:nvGrpSpPr>
            <p:cNvPr id="78" name="Группа 77"/>
            <p:cNvGrpSpPr/>
            <p:nvPr/>
          </p:nvGrpSpPr>
          <p:grpSpPr>
            <a:xfrm>
              <a:off x="5482195" y="5106975"/>
              <a:ext cx="738683" cy="457200"/>
              <a:chOff x="6621367" y="4161527"/>
              <a:chExt cx="738683" cy="457200"/>
            </a:xfrm>
          </p:grpSpPr>
          <p:sp>
            <p:nvSpPr>
              <p:cNvPr id="80" name="Блок-схема: узел 79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</a:t>
                </a:r>
                <a:endParaRPr lang="ru-RU" dirty="0"/>
              </a:p>
            </p:txBody>
          </p:sp>
        </p:grpSp>
        <p:cxnSp>
          <p:nvCxnSpPr>
            <p:cNvPr id="40" name="Прямая соединительная линия 39"/>
            <p:cNvCxnSpPr>
              <a:stCxn id="57" idx="3"/>
              <a:endCxn id="80" idx="7"/>
            </p:cNvCxnSpPr>
            <p:nvPr/>
          </p:nvCxnSpPr>
          <p:spPr>
            <a:xfrm flipH="1">
              <a:off x="6153923" y="4957172"/>
              <a:ext cx="135794" cy="2167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Группа 109"/>
          <p:cNvGrpSpPr/>
          <p:nvPr/>
        </p:nvGrpSpPr>
        <p:grpSpPr>
          <a:xfrm>
            <a:off x="8054787" y="4957172"/>
            <a:ext cx="738683" cy="612767"/>
            <a:chOff x="6399739" y="4957172"/>
            <a:chExt cx="738683" cy="612767"/>
          </a:xfrm>
        </p:grpSpPr>
        <p:grpSp>
          <p:nvGrpSpPr>
            <p:cNvPr id="112" name="Группа 111"/>
            <p:cNvGrpSpPr/>
            <p:nvPr/>
          </p:nvGrpSpPr>
          <p:grpSpPr>
            <a:xfrm>
              <a:off x="6399739" y="5112739"/>
              <a:ext cx="738683" cy="457200"/>
              <a:chOff x="6621367" y="4161527"/>
              <a:chExt cx="738683" cy="457200"/>
            </a:xfrm>
          </p:grpSpPr>
          <p:sp>
            <p:nvSpPr>
              <p:cNvPr id="115" name="Блок-схема: узел 114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</a:t>
                </a:r>
                <a:endParaRPr lang="ru-RU" dirty="0"/>
              </a:p>
            </p:txBody>
          </p:sp>
        </p:grpSp>
        <p:cxnSp>
          <p:nvCxnSpPr>
            <p:cNvPr id="114" name="Прямая соединительная линия 113"/>
            <p:cNvCxnSpPr>
              <a:endCxn id="115" idx="1"/>
            </p:cNvCxnSpPr>
            <p:nvPr/>
          </p:nvCxnSpPr>
          <p:spPr>
            <a:xfrm>
              <a:off x="6613007" y="4957172"/>
              <a:ext cx="135170" cy="2225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Группа 116"/>
          <p:cNvGrpSpPr/>
          <p:nvPr/>
        </p:nvGrpSpPr>
        <p:grpSpPr>
          <a:xfrm>
            <a:off x="7137243" y="4957172"/>
            <a:ext cx="807522" cy="607003"/>
            <a:chOff x="5482195" y="4957172"/>
            <a:chExt cx="807522" cy="607003"/>
          </a:xfrm>
        </p:grpSpPr>
        <p:grpSp>
          <p:nvGrpSpPr>
            <p:cNvPr id="119" name="Группа 118"/>
            <p:cNvGrpSpPr/>
            <p:nvPr/>
          </p:nvGrpSpPr>
          <p:grpSpPr>
            <a:xfrm>
              <a:off x="5482195" y="5106975"/>
              <a:ext cx="738683" cy="457200"/>
              <a:chOff x="6621367" y="4161527"/>
              <a:chExt cx="738683" cy="457200"/>
            </a:xfrm>
          </p:grpSpPr>
          <p:sp>
            <p:nvSpPr>
              <p:cNvPr id="122" name="Блок-схема: узел 121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</a:t>
                </a:r>
                <a:endParaRPr lang="ru-RU" dirty="0"/>
              </a:p>
            </p:txBody>
          </p:sp>
        </p:grpSp>
        <p:cxnSp>
          <p:nvCxnSpPr>
            <p:cNvPr id="120" name="Прямая соединительная линия 119"/>
            <p:cNvCxnSpPr>
              <a:endCxn id="122" idx="7"/>
            </p:cNvCxnSpPr>
            <p:nvPr/>
          </p:nvCxnSpPr>
          <p:spPr>
            <a:xfrm flipH="1">
              <a:off x="6153923" y="4957172"/>
              <a:ext cx="135794" cy="2167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5" name="Таблица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948528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SAD:6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1374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261470"/>
                  </a:ext>
                </a:extLst>
              </a:tr>
            </a:tbl>
          </a:graphicData>
        </a:graphic>
      </p:graphicFrame>
      <p:grpSp>
        <p:nvGrpSpPr>
          <p:cNvPr id="126" name="Группа 125"/>
          <p:cNvGrpSpPr/>
          <p:nvPr/>
        </p:nvGrpSpPr>
        <p:grpSpPr>
          <a:xfrm>
            <a:off x="6361344" y="5569939"/>
            <a:ext cx="777078" cy="646490"/>
            <a:chOff x="6361344" y="4923449"/>
            <a:chExt cx="777078" cy="646490"/>
          </a:xfrm>
        </p:grpSpPr>
        <p:grpSp>
          <p:nvGrpSpPr>
            <p:cNvPr id="128" name="Группа 127"/>
            <p:cNvGrpSpPr/>
            <p:nvPr/>
          </p:nvGrpSpPr>
          <p:grpSpPr>
            <a:xfrm>
              <a:off x="6361344" y="5112739"/>
              <a:ext cx="777078" cy="457200"/>
              <a:chOff x="6582972" y="4161527"/>
              <a:chExt cx="777078" cy="457200"/>
            </a:xfrm>
          </p:grpSpPr>
          <p:sp>
            <p:nvSpPr>
              <p:cNvPr id="131" name="Блок-схема: узел 130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582972" y="4199687"/>
                <a:ext cx="424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11</a:t>
                </a:r>
                <a:endParaRPr lang="ru-RU" dirty="0"/>
              </a:p>
            </p:txBody>
          </p:sp>
        </p:grpSp>
        <p:cxnSp>
          <p:nvCxnSpPr>
            <p:cNvPr id="129" name="Прямая соединительная линия 128"/>
            <p:cNvCxnSpPr>
              <a:stCxn id="86" idx="4"/>
              <a:endCxn id="131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4" name="Таблица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21414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</a:tbl>
          </a:graphicData>
        </a:graphic>
      </p:graphicFrame>
      <p:grpSp>
        <p:nvGrpSpPr>
          <p:cNvPr id="135" name="Группа 134"/>
          <p:cNvGrpSpPr/>
          <p:nvPr/>
        </p:nvGrpSpPr>
        <p:grpSpPr>
          <a:xfrm>
            <a:off x="5437663" y="5561538"/>
            <a:ext cx="777078" cy="646490"/>
            <a:chOff x="6361344" y="4923449"/>
            <a:chExt cx="777078" cy="646490"/>
          </a:xfrm>
        </p:grpSpPr>
        <p:grpSp>
          <p:nvGrpSpPr>
            <p:cNvPr id="136" name="Группа 135"/>
            <p:cNvGrpSpPr/>
            <p:nvPr/>
          </p:nvGrpSpPr>
          <p:grpSpPr>
            <a:xfrm>
              <a:off x="6361344" y="5112739"/>
              <a:ext cx="777078" cy="457200"/>
              <a:chOff x="6582972" y="4161527"/>
              <a:chExt cx="777078" cy="457200"/>
            </a:xfrm>
          </p:grpSpPr>
          <p:sp>
            <p:nvSpPr>
              <p:cNvPr id="145" name="Блок-схема: узел 144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6582972" y="4199687"/>
                <a:ext cx="424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11</a:t>
                </a:r>
                <a:endParaRPr lang="ru-RU" dirty="0"/>
              </a:p>
            </p:txBody>
          </p:sp>
        </p:grpSp>
        <p:cxnSp>
          <p:nvCxnSpPr>
            <p:cNvPr id="144" name="Прямая соединительная линия 143"/>
            <p:cNvCxnSpPr>
              <a:endCxn id="145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7" name="Таблица 1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135075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SABC:11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7022142"/>
                  </a:ext>
                </a:extLst>
              </a:tr>
            </a:tbl>
          </a:graphicData>
        </a:graphic>
      </p:graphicFrame>
      <p:grpSp>
        <p:nvGrpSpPr>
          <p:cNvPr id="148" name="Группа 147"/>
          <p:cNvGrpSpPr/>
          <p:nvPr/>
        </p:nvGrpSpPr>
        <p:grpSpPr>
          <a:xfrm>
            <a:off x="7073123" y="5561538"/>
            <a:ext cx="809563" cy="646490"/>
            <a:chOff x="6328859" y="4923449"/>
            <a:chExt cx="809563" cy="646490"/>
          </a:xfrm>
        </p:grpSpPr>
        <p:grpSp>
          <p:nvGrpSpPr>
            <p:cNvPr id="149" name="Группа 148"/>
            <p:cNvGrpSpPr/>
            <p:nvPr/>
          </p:nvGrpSpPr>
          <p:grpSpPr>
            <a:xfrm>
              <a:off x="6328859" y="5112739"/>
              <a:ext cx="809563" cy="457200"/>
              <a:chOff x="6550487" y="4161527"/>
              <a:chExt cx="809563" cy="457200"/>
            </a:xfrm>
          </p:grpSpPr>
          <p:sp>
            <p:nvSpPr>
              <p:cNvPr id="151" name="Блок-схема: узел 150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6550487" y="4199687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12</a:t>
                </a:r>
                <a:endParaRPr lang="ru-RU" dirty="0"/>
              </a:p>
            </p:txBody>
          </p:sp>
        </p:grpSp>
        <p:cxnSp>
          <p:nvCxnSpPr>
            <p:cNvPr id="150" name="Прямая соединительная линия 149"/>
            <p:cNvCxnSpPr>
              <a:endCxn id="151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3" name="Таблица 1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602330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SABC:11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7022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SBAD:12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51891043"/>
                  </a:ext>
                </a:extLst>
              </a:tr>
            </a:tbl>
          </a:graphicData>
        </a:graphic>
      </p:graphicFrame>
      <p:grpSp>
        <p:nvGrpSpPr>
          <p:cNvPr id="154" name="Группа 153"/>
          <p:cNvGrpSpPr/>
          <p:nvPr/>
        </p:nvGrpSpPr>
        <p:grpSpPr>
          <a:xfrm>
            <a:off x="7988740" y="5569939"/>
            <a:ext cx="808652" cy="646490"/>
            <a:chOff x="6329770" y="4923449"/>
            <a:chExt cx="808652" cy="646490"/>
          </a:xfrm>
        </p:grpSpPr>
        <p:grpSp>
          <p:nvGrpSpPr>
            <p:cNvPr id="155" name="Группа 154"/>
            <p:cNvGrpSpPr/>
            <p:nvPr/>
          </p:nvGrpSpPr>
          <p:grpSpPr>
            <a:xfrm>
              <a:off x="6329770" y="5112739"/>
              <a:ext cx="808652" cy="457200"/>
              <a:chOff x="6551398" y="4161527"/>
              <a:chExt cx="808652" cy="457200"/>
            </a:xfrm>
          </p:grpSpPr>
          <p:sp>
            <p:nvSpPr>
              <p:cNvPr id="157" name="Блок-схема: узел 156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6551398" y="4199687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15</a:t>
                </a:r>
                <a:endParaRPr lang="ru-RU" dirty="0"/>
              </a:p>
            </p:txBody>
          </p:sp>
        </p:grpSp>
        <p:cxnSp>
          <p:nvCxnSpPr>
            <p:cNvPr id="156" name="Прямая соединительная линия 155"/>
            <p:cNvCxnSpPr>
              <a:endCxn id="157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9" name="Таблица 1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630363"/>
              </p:ext>
            </p:extLst>
          </p:nvPr>
        </p:nvGraphicFramePr>
        <p:xfrm>
          <a:off x="4356000" y="4161600"/>
          <a:ext cx="109553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533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SABC:11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7022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SBAD:12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51891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SBCE:15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0381812"/>
                  </a:ext>
                </a:extLst>
              </a:tr>
            </a:tbl>
          </a:graphicData>
        </a:graphic>
      </p:graphicFrame>
      <p:graphicFrame>
        <p:nvGraphicFramePr>
          <p:cNvPr id="160" name="Таблица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088201"/>
              </p:ext>
            </p:extLst>
          </p:nvPr>
        </p:nvGraphicFramePr>
        <p:xfrm>
          <a:off x="4356000" y="4161600"/>
          <a:ext cx="109553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533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SBAD:12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51891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SBCE:15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0381812"/>
                  </a:ext>
                </a:extLst>
              </a:tr>
            </a:tbl>
          </a:graphicData>
        </a:graphic>
      </p:graphicFrame>
      <p:graphicFrame>
        <p:nvGraphicFramePr>
          <p:cNvPr id="109" name="Таблица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919247"/>
              </p:ext>
            </p:extLst>
          </p:nvPr>
        </p:nvGraphicFramePr>
        <p:xfrm>
          <a:off x="4356000" y="4161600"/>
          <a:ext cx="109553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533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SBAD:12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51891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SBCE:15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0381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245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663366"/>
                </a:solidFill>
              </a:rPr>
              <a:t>Содержание</a:t>
            </a:r>
            <a:endParaRPr lang="ru-RU" sz="18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741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Branch &amp; bound </a:t>
            </a:r>
            <a:br>
              <a:rPr lang="en-US" dirty="0" smtClean="0"/>
            </a:br>
            <a:r>
              <a:rPr lang="en-US" dirty="0" smtClean="0"/>
              <a:t>wasted moments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3"/>
                </a:solidFill>
              </a:rPr>
              <a:t>Popov V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478780" y="2346960"/>
            <a:ext cx="518160" cy="518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038600" y="3055620"/>
            <a:ext cx="518160" cy="51816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223260" y="4030980"/>
            <a:ext cx="518160" cy="518160"/>
          </a:xfrm>
          <a:prstGeom prst="ellipse">
            <a:avLst/>
          </a:prstGeom>
          <a:solidFill>
            <a:schemeClr val="accent2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6149340" y="4061460"/>
            <a:ext cx="518160" cy="51816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827520" y="3055620"/>
            <a:ext cx="518160" cy="518160"/>
          </a:xfrm>
          <a:prstGeom prst="ellipse">
            <a:avLst/>
          </a:prstGeom>
          <a:solidFill>
            <a:schemeClr val="accent2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3208020" y="5295900"/>
            <a:ext cx="518160" cy="518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7581900" y="4069080"/>
            <a:ext cx="518160" cy="518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7612380" y="5303520"/>
            <a:ext cx="518160" cy="518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6149340" y="5303520"/>
            <a:ext cx="518160" cy="518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4770120" y="4038600"/>
            <a:ext cx="518160" cy="518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4762500" y="5303520"/>
            <a:ext cx="518160" cy="518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158740" y="207264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741420" y="288798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545580" y="288036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872740" y="381000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465320" y="380238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890260" y="381000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307580" y="379476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276600" y="5935980"/>
            <a:ext cx="51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815840" y="5943600"/>
            <a:ext cx="51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210300" y="5928360"/>
            <a:ext cx="51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7642860" y="5935980"/>
            <a:ext cx="51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ru-RU" dirty="0"/>
          </a:p>
        </p:txBody>
      </p:sp>
      <p:cxnSp>
        <p:nvCxnSpPr>
          <p:cNvPr id="32" name="Прямая соединительная линия 31"/>
          <p:cNvCxnSpPr>
            <a:stCxn id="9" idx="0"/>
            <a:endCxn id="8" idx="2"/>
          </p:cNvCxnSpPr>
          <p:nvPr/>
        </p:nvCxnSpPr>
        <p:spPr>
          <a:xfrm rot="5400000" flipH="1" flipV="1">
            <a:off x="4663440" y="2240280"/>
            <a:ext cx="449580" cy="1181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8" idx="6"/>
            <a:endCxn id="13" idx="0"/>
          </p:cNvCxnSpPr>
          <p:nvPr/>
        </p:nvCxnSpPr>
        <p:spPr>
          <a:xfrm>
            <a:off x="5996940" y="2606040"/>
            <a:ext cx="1089660" cy="4495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11" idx="0"/>
            <a:endCxn id="9" idx="3"/>
          </p:cNvCxnSpPr>
          <p:nvPr/>
        </p:nvCxnSpPr>
        <p:spPr>
          <a:xfrm rot="5400000" flipH="1" flipV="1">
            <a:off x="3531870" y="3448368"/>
            <a:ext cx="533083" cy="6321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9" idx="5"/>
            <a:endCxn id="18" idx="0"/>
          </p:cNvCxnSpPr>
          <p:nvPr/>
        </p:nvCxnSpPr>
        <p:spPr>
          <a:xfrm rot="16200000" flipH="1">
            <a:off x="4484687" y="3494086"/>
            <a:ext cx="540703" cy="548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3" idx="3"/>
            <a:endCxn id="12" idx="0"/>
          </p:cNvCxnSpPr>
          <p:nvPr/>
        </p:nvCxnSpPr>
        <p:spPr>
          <a:xfrm rot="5400000">
            <a:off x="6374131" y="3532187"/>
            <a:ext cx="563563" cy="4949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13" idx="5"/>
            <a:endCxn id="15" idx="0"/>
          </p:cNvCxnSpPr>
          <p:nvPr/>
        </p:nvCxnSpPr>
        <p:spPr>
          <a:xfrm rot="16200000" flipH="1">
            <a:off x="7269797" y="3497896"/>
            <a:ext cx="571183" cy="5711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11" idx="4"/>
            <a:endCxn id="14" idx="0"/>
          </p:cNvCxnSpPr>
          <p:nvPr/>
        </p:nvCxnSpPr>
        <p:spPr>
          <a:xfrm rot="5400000">
            <a:off x="3101340" y="4914900"/>
            <a:ext cx="746760" cy="152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18" idx="4"/>
            <a:endCxn id="19" idx="0"/>
          </p:cNvCxnSpPr>
          <p:nvPr/>
        </p:nvCxnSpPr>
        <p:spPr>
          <a:xfrm rot="5400000">
            <a:off x="4652010" y="4926330"/>
            <a:ext cx="746760" cy="76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12" idx="4"/>
            <a:endCxn id="17" idx="0"/>
          </p:cNvCxnSpPr>
          <p:nvPr/>
        </p:nvCxnSpPr>
        <p:spPr>
          <a:xfrm rot="5400000">
            <a:off x="6046470" y="4941570"/>
            <a:ext cx="7239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15" idx="4"/>
            <a:endCxn id="16" idx="0"/>
          </p:cNvCxnSpPr>
          <p:nvPr/>
        </p:nvCxnSpPr>
        <p:spPr>
          <a:xfrm rot="16200000" flipH="1">
            <a:off x="7498080" y="4930140"/>
            <a:ext cx="716280" cy="304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81000" y="2537460"/>
            <a:ext cx="22707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Would it make sense to extend path with already</a:t>
            </a:r>
          </a:p>
          <a:p>
            <a:r>
              <a:rPr lang="en-US" sz="2000" b="1" dirty="0" smtClean="0"/>
              <a:t>used letter</a:t>
            </a:r>
          </a:p>
          <a:p>
            <a:r>
              <a:rPr lang="en-US" dirty="0" smtClean="0"/>
              <a:t>        and </a:t>
            </a:r>
          </a:p>
          <a:p>
            <a:r>
              <a:rPr lang="en-US" sz="2000" b="1" dirty="0" smtClean="0"/>
              <a:t>bigger distance</a:t>
            </a:r>
            <a:r>
              <a:rPr lang="en-US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103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ru-RU" sz="5400" b="1" dirty="0" smtClean="0">
                <a:solidFill>
                  <a:schemeClr val="accent1"/>
                </a:solidFill>
              </a:rPr>
              <a:t>Алгоритм ветвей и границ + список пройденных вершин</a:t>
            </a:r>
            <a:endParaRPr lang="ru-RU" sz="5400" b="1" dirty="0">
              <a:solidFill>
                <a:schemeClr val="accent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32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Branch &amp; bound </a:t>
            </a:r>
            <a:br>
              <a:rPr lang="en-US" dirty="0" smtClean="0"/>
            </a:br>
            <a:r>
              <a:rPr lang="en-US" dirty="0" smtClean="0"/>
              <a:t>+ extended list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3"/>
                </a:solidFill>
              </a:rPr>
              <a:t>Popov V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38200" y="2369820"/>
            <a:ext cx="63627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It is an </a:t>
            </a:r>
            <a:r>
              <a:rPr lang="en-US" sz="2000" b="1" dirty="0" smtClean="0"/>
              <a:t>improvement</a:t>
            </a:r>
            <a:r>
              <a:rPr lang="en-US" sz="2000" dirty="0" smtClean="0"/>
              <a:t> of previous algorithm by</a:t>
            </a:r>
          </a:p>
          <a:p>
            <a:r>
              <a:rPr lang="en-US" sz="2000" dirty="0" smtClean="0"/>
              <a:t>dead horse principle:</a:t>
            </a:r>
          </a:p>
          <a:p>
            <a:endParaRPr lang="en-US" sz="2200" dirty="0" smtClean="0"/>
          </a:p>
          <a:p>
            <a:r>
              <a:rPr lang="en-US" sz="2200" dirty="0" smtClean="0"/>
              <a:t>As soon as we figure out that a path goes to a particular place can’t possibly be the winning path, we get rid of it, and don’t bother extending it.</a:t>
            </a:r>
          </a:p>
          <a:p>
            <a:endParaRPr lang="en-US" sz="2200" dirty="0" smtClean="0"/>
          </a:p>
          <a:p>
            <a:r>
              <a:rPr lang="en-US" sz="2000" dirty="0" smtClean="0"/>
              <a:t>It makes this algorithm more efficient:</a:t>
            </a:r>
          </a:p>
          <a:p>
            <a:r>
              <a:rPr lang="en-US" sz="2000" dirty="0" smtClean="0"/>
              <a:t>38 </a:t>
            </a:r>
            <a:r>
              <a:rPr lang="en-US" sz="2000" dirty="0" err="1" smtClean="0"/>
              <a:t>extentions</a:t>
            </a:r>
            <a:r>
              <a:rPr lang="en-US" sz="2000" dirty="0" smtClean="0"/>
              <a:t> instead of 835 in a case of big tree!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730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98600" y="484200"/>
            <a:ext cx="7555680" cy="1115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US" sz="4400">
                <a:solidFill>
                  <a:srgbClr val="663366"/>
                </a:solidFill>
                <a:latin typeface="Arial Black"/>
              </a:rPr>
              <a:t>Extension List</a:t>
            </a:r>
            <a:endParaRPr/>
          </a:p>
        </p:txBody>
      </p:sp>
      <p:sp>
        <p:nvSpPr>
          <p:cNvPr id="39" name="CustomShape 2"/>
          <p:cNvSpPr/>
          <p:nvPr/>
        </p:nvSpPr>
        <p:spPr>
          <a:xfrm>
            <a:off x="498600" y="1930320"/>
            <a:ext cx="8093160" cy="4318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"/>
            </a:pPr>
            <a:r>
              <a:rPr lang="en-US" sz="2800">
                <a:solidFill>
                  <a:srgbClr val="000000"/>
                </a:solidFill>
                <a:latin typeface="Arial"/>
              </a:rPr>
              <a:t>Extension list (список расширений) – способ сокращения числа расширений путей.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"/>
            </a:pPr>
            <a:r>
              <a:rPr lang="en-US" sz="2800">
                <a:solidFill>
                  <a:srgbClr val="000000"/>
                </a:solidFill>
                <a:latin typeface="Arial"/>
              </a:rPr>
              <a:t>Идея: запоминать вершины, пути через которых были расширены. Если в будущем мы встретим путь, оканчивающийся на вершину из этого списка, мы не будем его расширять.</a:t>
            </a:r>
            <a:endParaRPr/>
          </a:p>
        </p:txBody>
      </p:sp>
      <p:sp>
        <p:nvSpPr>
          <p:cNvPr id="40" name="CustomShape 3"/>
          <p:cNvSpPr/>
          <p:nvPr/>
        </p:nvSpPr>
        <p:spPr>
          <a:xfrm>
            <a:off x="8298720" y="6249240"/>
            <a:ext cx="55332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9C7FBF2F-5715-4587-B0CE-F06D646982C8}" type="slidenum">
              <a:rPr lang="en-US" sz="1400">
                <a:solidFill>
                  <a:srgbClr val="663366"/>
                </a:solidFill>
                <a:latin typeface="Arial"/>
              </a:rPr>
              <a:t>23</a:t>
            </a:fld>
            <a:endParaRPr/>
          </a:p>
        </p:txBody>
      </p:sp>
      <p:sp>
        <p:nvSpPr>
          <p:cNvPr id="41" name="CustomShape 4"/>
          <p:cNvSpPr/>
          <p:nvPr/>
        </p:nvSpPr>
        <p:spPr>
          <a:xfrm>
            <a:off x="498600" y="6249240"/>
            <a:ext cx="612216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i="1">
                <a:solidFill>
                  <a:srgbClr val="666699"/>
                </a:solidFill>
                <a:latin typeface="Arial"/>
              </a:rPr>
              <a:t>Сальников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84522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 ветвей и границ со списком раскрытых вершин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12800" y="3149600"/>
            <a:ext cx="1803400" cy="1054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Задание очереди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1894" y="3149600"/>
            <a:ext cx="1803400" cy="1054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Проверка первого пути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90985" y="3149600"/>
            <a:ext cx="3261661" cy="1054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Продолжение первого пути,</a:t>
            </a:r>
          </a:p>
          <a:p>
            <a:pPr algn="ctr"/>
            <a:r>
              <a:rPr lang="ru-RU" dirty="0" smtClean="0">
                <a:latin typeface="Arial"/>
                <a:cs typeface="Arial"/>
              </a:rPr>
              <a:t>если его конечная вершина уже не в списке раскрытых</a:t>
            </a:r>
          </a:p>
        </p:txBody>
      </p:sp>
      <p:sp>
        <p:nvSpPr>
          <p:cNvPr id="11" name="Стрелка вправо 10"/>
          <p:cNvSpPr/>
          <p:nvPr/>
        </p:nvSpPr>
        <p:spPr>
          <a:xfrm rot="19451628">
            <a:off x="5118100" y="2616200"/>
            <a:ext cx="381000" cy="2921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106758" y="3542833"/>
            <a:ext cx="381000" cy="2921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717665" y="3542833"/>
            <a:ext cx="381000" cy="2921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5590987" y="2260600"/>
            <a:ext cx="505013" cy="381000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углом вверх 21"/>
          <p:cNvSpPr/>
          <p:nvPr/>
        </p:nvSpPr>
        <p:spPr>
          <a:xfrm flipH="1">
            <a:off x="3962399" y="4754385"/>
            <a:ext cx="1881093" cy="820915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230843" y="4890434"/>
            <a:ext cx="1803400" cy="1054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/>
                <a:cs typeface="Arial"/>
              </a:rPr>
              <a:t>Сортировка очереди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6948392" y="4375150"/>
            <a:ext cx="381000" cy="2921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124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473" y="507813"/>
            <a:ext cx="7556313" cy="1116106"/>
          </a:xfrm>
        </p:spPr>
        <p:txBody>
          <a:bodyPr/>
          <a:lstStyle/>
          <a:p>
            <a:r>
              <a:rPr lang="ru-RU" dirty="0"/>
              <a:t>Метод ветвей и </a:t>
            </a:r>
            <a:r>
              <a:rPr lang="ru-RU" dirty="0" smtClean="0"/>
              <a:t>границ</a:t>
            </a:r>
            <a:r>
              <a:rPr lang="en-US" dirty="0" smtClean="0"/>
              <a:t> </a:t>
            </a:r>
            <a:r>
              <a:rPr lang="ru-RU" dirty="0" smtClean="0"/>
              <a:t>со списком раскрытых вершин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4016280" y="186690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283200" y="262890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819400" y="262890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223000" y="484505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638550" y="484505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223000" y="345440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4438650" y="345440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3638550" y="347980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1854200" y="3473450"/>
            <a:ext cx="520700" cy="4953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>
            <a:stCxn id="5" idx="6"/>
            <a:endCxn id="6" idx="0"/>
          </p:cNvCxnSpPr>
          <p:nvPr/>
        </p:nvCxnSpPr>
        <p:spPr>
          <a:xfrm>
            <a:off x="4536980" y="2114550"/>
            <a:ext cx="1006570" cy="514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6" idx="6"/>
            <a:endCxn id="11" idx="0"/>
          </p:cNvCxnSpPr>
          <p:nvPr/>
        </p:nvCxnSpPr>
        <p:spPr>
          <a:xfrm>
            <a:off x="5803900" y="2876550"/>
            <a:ext cx="679450" cy="5778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5" idx="2"/>
            <a:endCxn id="7" idx="0"/>
          </p:cNvCxnSpPr>
          <p:nvPr/>
        </p:nvCxnSpPr>
        <p:spPr>
          <a:xfrm flipH="1">
            <a:off x="3079750" y="2114550"/>
            <a:ext cx="936530" cy="514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7" idx="6"/>
            <a:endCxn id="13" idx="0"/>
          </p:cNvCxnSpPr>
          <p:nvPr/>
        </p:nvCxnSpPr>
        <p:spPr>
          <a:xfrm>
            <a:off x="3340100" y="2876550"/>
            <a:ext cx="558800" cy="6032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7" idx="2"/>
            <a:endCxn id="14" idx="0"/>
          </p:cNvCxnSpPr>
          <p:nvPr/>
        </p:nvCxnSpPr>
        <p:spPr>
          <a:xfrm flipH="1">
            <a:off x="2114550" y="2876550"/>
            <a:ext cx="704850" cy="596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6" idx="2"/>
            <a:endCxn id="12" idx="0"/>
          </p:cNvCxnSpPr>
          <p:nvPr/>
        </p:nvCxnSpPr>
        <p:spPr>
          <a:xfrm flipH="1">
            <a:off x="4699000" y="2876550"/>
            <a:ext cx="584200" cy="5778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3" idx="4"/>
            <a:endCxn id="10" idx="0"/>
          </p:cNvCxnSpPr>
          <p:nvPr/>
        </p:nvCxnSpPr>
        <p:spPr>
          <a:xfrm>
            <a:off x="3898900" y="3975100"/>
            <a:ext cx="0" cy="8699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1" idx="4"/>
            <a:endCxn id="9" idx="0"/>
          </p:cNvCxnSpPr>
          <p:nvPr/>
        </p:nvCxnSpPr>
        <p:spPr>
          <a:xfrm>
            <a:off x="6483350" y="3949700"/>
            <a:ext cx="0" cy="895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352800" y="2070100"/>
            <a:ext cx="28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1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24480" y="2070100"/>
            <a:ext cx="38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2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06625" y="2891393"/>
            <a:ext cx="52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3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44900" y="2894568"/>
            <a:ext cx="43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4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11700" y="2889250"/>
            <a:ext cx="441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5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23000" y="2889250"/>
            <a:ext cx="5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6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01900" y="4253468"/>
            <a:ext cx="47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alpha val="69000"/>
                  </a:schemeClr>
                </a:solidFill>
              </a:rPr>
              <a:t>7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48616" y="42534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alpha val="69000"/>
                  </a:schemeClr>
                </a:solidFill>
              </a:rPr>
              <a:t>8</a:t>
            </a:r>
            <a:endParaRPr lang="ru-RU" dirty="0">
              <a:solidFill>
                <a:schemeClr val="tx1">
                  <a:alpha val="69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55930" y="1763752"/>
            <a:ext cx="37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584260" y="2529443"/>
            <a:ext cx="39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823765" y="2519918"/>
            <a:ext cx="39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565550" y="3445986"/>
            <a:ext cx="39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414755" y="3445986"/>
            <a:ext cx="39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989555" y="3469759"/>
            <a:ext cx="39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899150" y="3441700"/>
            <a:ext cx="39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9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290300" y="4888468"/>
            <a:ext cx="54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826364" y="4915549"/>
            <a:ext cx="54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3" name="Улыбающееся лицо 72"/>
          <p:cNvSpPr/>
          <p:nvPr/>
        </p:nvSpPr>
        <p:spPr>
          <a:xfrm>
            <a:off x="3755930" y="5500034"/>
            <a:ext cx="260350" cy="279400"/>
          </a:xfrm>
          <a:prstGeom prst="smileyFac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Рой</a:t>
            </a:r>
          </a:p>
        </p:txBody>
      </p:sp>
    </p:spTree>
    <p:extLst>
      <p:ext uri="{BB962C8B-B14F-4D97-AF65-F5344CB8AC3E}">
        <p14:creationId xmlns:p14="http://schemas.microsoft.com/office/powerpoint/2010/main" val="2534041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Branch &amp; bound </a:t>
            </a:r>
            <a:br>
              <a:rPr lang="en-US" dirty="0" smtClean="0"/>
            </a:br>
            <a:r>
              <a:rPr lang="en-US" dirty="0" smtClean="0"/>
              <a:t>+ extended list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3"/>
                </a:solidFill>
              </a:rPr>
              <a:t>Popov V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478780" y="2346960"/>
            <a:ext cx="518160" cy="518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038600" y="3055620"/>
            <a:ext cx="518160" cy="51816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223260" y="4030980"/>
            <a:ext cx="518160" cy="518160"/>
          </a:xfrm>
          <a:prstGeom prst="ellipse">
            <a:avLst/>
          </a:prstGeom>
          <a:solidFill>
            <a:schemeClr val="accent2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6149340" y="4061460"/>
            <a:ext cx="518160" cy="518160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6827520" y="3055620"/>
            <a:ext cx="518160" cy="518160"/>
          </a:xfrm>
          <a:prstGeom prst="ellipse">
            <a:avLst/>
          </a:prstGeom>
          <a:solidFill>
            <a:schemeClr val="accent2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7581900" y="4069080"/>
            <a:ext cx="518160" cy="518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7612380" y="5303520"/>
            <a:ext cx="518160" cy="518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4770120" y="4038600"/>
            <a:ext cx="518160" cy="518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4762500" y="5303520"/>
            <a:ext cx="518160" cy="518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158740" y="207264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741420" y="288798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545580" y="288036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872740" y="381000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465320" y="380238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890260" y="381000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7307580" y="3794760"/>
            <a:ext cx="25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815840" y="5943600"/>
            <a:ext cx="51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7642860" y="5935980"/>
            <a:ext cx="51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ru-RU" dirty="0"/>
          </a:p>
        </p:txBody>
      </p:sp>
      <p:cxnSp>
        <p:nvCxnSpPr>
          <p:cNvPr id="32" name="Прямая соединительная линия 31"/>
          <p:cNvCxnSpPr>
            <a:stCxn id="9" idx="0"/>
            <a:endCxn id="8" idx="2"/>
          </p:cNvCxnSpPr>
          <p:nvPr/>
        </p:nvCxnSpPr>
        <p:spPr>
          <a:xfrm rot="5400000" flipH="1" flipV="1">
            <a:off x="4663440" y="2240280"/>
            <a:ext cx="449580" cy="1181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8" idx="6"/>
            <a:endCxn id="13" idx="0"/>
          </p:cNvCxnSpPr>
          <p:nvPr/>
        </p:nvCxnSpPr>
        <p:spPr>
          <a:xfrm>
            <a:off x="5996940" y="2606040"/>
            <a:ext cx="1089660" cy="4495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11" idx="0"/>
            <a:endCxn id="9" idx="3"/>
          </p:cNvCxnSpPr>
          <p:nvPr/>
        </p:nvCxnSpPr>
        <p:spPr>
          <a:xfrm rot="5400000" flipH="1" flipV="1">
            <a:off x="3531870" y="3448368"/>
            <a:ext cx="533083" cy="63214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9" idx="5"/>
            <a:endCxn id="18" idx="0"/>
          </p:cNvCxnSpPr>
          <p:nvPr/>
        </p:nvCxnSpPr>
        <p:spPr>
          <a:xfrm rot="16200000" flipH="1">
            <a:off x="4484687" y="3494086"/>
            <a:ext cx="540703" cy="548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3" idx="3"/>
            <a:endCxn id="12" idx="0"/>
          </p:cNvCxnSpPr>
          <p:nvPr/>
        </p:nvCxnSpPr>
        <p:spPr>
          <a:xfrm rot="5400000">
            <a:off x="6374131" y="3532187"/>
            <a:ext cx="563563" cy="4949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13" idx="5"/>
            <a:endCxn id="15" idx="0"/>
          </p:cNvCxnSpPr>
          <p:nvPr/>
        </p:nvCxnSpPr>
        <p:spPr>
          <a:xfrm rot="16200000" flipH="1">
            <a:off x="7269797" y="3497896"/>
            <a:ext cx="571183" cy="5711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18" idx="4"/>
            <a:endCxn id="19" idx="0"/>
          </p:cNvCxnSpPr>
          <p:nvPr/>
        </p:nvCxnSpPr>
        <p:spPr>
          <a:xfrm rot="5400000">
            <a:off x="4652010" y="4926330"/>
            <a:ext cx="746760" cy="76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15" idx="4"/>
            <a:endCxn id="16" idx="0"/>
          </p:cNvCxnSpPr>
          <p:nvPr/>
        </p:nvCxnSpPr>
        <p:spPr>
          <a:xfrm rot="16200000" flipH="1">
            <a:off x="7498080" y="4930140"/>
            <a:ext cx="716280" cy="304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81000" y="2307431"/>
            <a:ext cx="249174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Extending the shortest path and remembering already extended letters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We save work!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 smtClean="0"/>
              <a:t>(a lot of work if tree is big)</a:t>
            </a:r>
            <a:endParaRPr lang="ru-RU" sz="1400" dirty="0"/>
          </a:p>
        </p:txBody>
      </p:sp>
      <p:sp>
        <p:nvSpPr>
          <p:cNvPr id="38" name="Стрелка вниз 37"/>
          <p:cNvSpPr/>
          <p:nvPr/>
        </p:nvSpPr>
        <p:spPr>
          <a:xfrm>
            <a:off x="1143000" y="4069080"/>
            <a:ext cx="632460" cy="74676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2872740" y="4657189"/>
            <a:ext cx="1241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extended with </a:t>
            </a:r>
            <a:r>
              <a:rPr lang="en-US" dirty="0" smtClean="0">
                <a:solidFill>
                  <a:srgbClr val="0070C0"/>
                </a:solidFill>
              </a:rPr>
              <a:t>5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&lt; 7</a:t>
            </a:r>
            <a:endParaRPr lang="ru-RU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87549" y="4657189"/>
            <a:ext cx="1241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extended</a:t>
            </a:r>
          </a:p>
          <a:p>
            <a:pPr algn="ctr"/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with </a:t>
            </a:r>
            <a:r>
              <a:rPr lang="en-US" dirty="0" smtClean="0">
                <a:solidFill>
                  <a:srgbClr val="0070C0"/>
                </a:solidFill>
              </a:rPr>
              <a:t>3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&lt; 9</a:t>
            </a:r>
            <a:endParaRPr lang="ru-RU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88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Branch &amp; bound + extended list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Попов К.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3" name="Блок-схема: узел 12"/>
          <p:cNvSpPr/>
          <p:nvPr/>
        </p:nvSpPr>
        <p:spPr>
          <a:xfrm>
            <a:off x="4048030" y="2212848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19" name="Блок-схема: узел 18"/>
          <p:cNvSpPr/>
          <p:nvPr/>
        </p:nvSpPr>
        <p:spPr>
          <a:xfrm>
            <a:off x="3261646" y="2670048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0" name="Блок-схема: узел 19"/>
          <p:cNvSpPr/>
          <p:nvPr/>
        </p:nvSpPr>
        <p:spPr>
          <a:xfrm>
            <a:off x="4834414" y="2670048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1" name="Блок-схема: узел 20"/>
          <p:cNvSpPr/>
          <p:nvPr/>
        </p:nvSpPr>
        <p:spPr>
          <a:xfrm>
            <a:off x="2730452" y="3127248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endParaRPr lang="ru-RU" dirty="0"/>
          </a:p>
        </p:txBody>
      </p:sp>
      <p:sp>
        <p:nvSpPr>
          <p:cNvPr id="22" name="Блок-схема: узел 21"/>
          <p:cNvSpPr/>
          <p:nvPr/>
        </p:nvSpPr>
        <p:spPr>
          <a:xfrm>
            <a:off x="5365608" y="3127089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3" name="Блок-схема: узел 22"/>
          <p:cNvSpPr/>
          <p:nvPr/>
        </p:nvSpPr>
        <p:spPr>
          <a:xfrm>
            <a:off x="3792840" y="3127248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4" name="Блок-схема: узел 23"/>
          <p:cNvSpPr/>
          <p:nvPr/>
        </p:nvSpPr>
        <p:spPr>
          <a:xfrm>
            <a:off x="4303220" y="3127089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5" name="Блок-схема: узел 24"/>
          <p:cNvSpPr/>
          <p:nvPr/>
        </p:nvSpPr>
        <p:spPr>
          <a:xfrm>
            <a:off x="5365608" y="4050792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26" name="Блок-схема: узел 25"/>
          <p:cNvSpPr/>
          <p:nvPr/>
        </p:nvSpPr>
        <p:spPr>
          <a:xfrm>
            <a:off x="3792840" y="4050792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ru-RU" dirty="0"/>
          </a:p>
        </p:txBody>
      </p:sp>
      <p:cxnSp>
        <p:nvCxnSpPr>
          <p:cNvPr id="28" name="Прямая со стрелкой 27"/>
          <p:cNvCxnSpPr>
            <a:stCxn id="13" idx="2"/>
            <a:endCxn id="19" idx="7"/>
          </p:cNvCxnSpPr>
          <p:nvPr/>
        </p:nvCxnSpPr>
        <p:spPr>
          <a:xfrm flipH="1">
            <a:off x="3651891" y="2441448"/>
            <a:ext cx="396139" cy="2955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3" idx="6"/>
            <a:endCxn id="20" idx="1"/>
          </p:cNvCxnSpPr>
          <p:nvPr/>
        </p:nvCxnSpPr>
        <p:spPr>
          <a:xfrm>
            <a:off x="4505230" y="2441448"/>
            <a:ext cx="396139" cy="2955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9" idx="3"/>
            <a:endCxn id="21" idx="7"/>
          </p:cNvCxnSpPr>
          <p:nvPr/>
        </p:nvCxnSpPr>
        <p:spPr>
          <a:xfrm flipH="1">
            <a:off x="3120697" y="3060293"/>
            <a:ext cx="207904" cy="1339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9" idx="5"/>
            <a:endCxn id="23" idx="1"/>
          </p:cNvCxnSpPr>
          <p:nvPr/>
        </p:nvCxnSpPr>
        <p:spPr>
          <a:xfrm>
            <a:off x="3651891" y="3060293"/>
            <a:ext cx="207904" cy="1339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20" idx="3"/>
            <a:endCxn id="24" idx="7"/>
          </p:cNvCxnSpPr>
          <p:nvPr/>
        </p:nvCxnSpPr>
        <p:spPr>
          <a:xfrm flipH="1">
            <a:off x="4693465" y="3060293"/>
            <a:ext cx="207904" cy="1337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20" idx="5"/>
            <a:endCxn id="22" idx="1"/>
          </p:cNvCxnSpPr>
          <p:nvPr/>
        </p:nvCxnSpPr>
        <p:spPr>
          <a:xfrm>
            <a:off x="5224659" y="3060293"/>
            <a:ext cx="207904" cy="1337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23" idx="4"/>
            <a:endCxn id="26" idx="0"/>
          </p:cNvCxnSpPr>
          <p:nvPr/>
        </p:nvCxnSpPr>
        <p:spPr>
          <a:xfrm>
            <a:off x="4021440" y="3584448"/>
            <a:ext cx="0" cy="4663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22" idx="4"/>
            <a:endCxn id="25" idx="0"/>
          </p:cNvCxnSpPr>
          <p:nvPr/>
        </p:nvCxnSpPr>
        <p:spPr>
          <a:xfrm>
            <a:off x="5594208" y="3584289"/>
            <a:ext cx="0" cy="4665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017928" y="2679293"/>
            <a:ext cx="232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5387685" y="267548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2434435" y="317102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3535663" y="317086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4746519" y="317503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5795974" y="317086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733457" y="4094726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447457" y="4094726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3651891" y="221284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538615" y="223060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64118" y="3044817"/>
            <a:ext cx="2019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2</a:t>
            </a:r>
            <a:endParaRPr lang="ru-RU" sz="1100" dirty="0">
              <a:solidFill>
                <a:srgbClr val="00B05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538551" y="3032364"/>
            <a:ext cx="4777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2</a:t>
            </a:r>
            <a:endParaRPr lang="ru-RU" sz="1200" dirty="0">
              <a:solidFill>
                <a:srgbClr val="00B05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614478" y="2894130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3</a:t>
            </a:r>
            <a:endParaRPr lang="ru-RU" sz="1200" dirty="0">
              <a:solidFill>
                <a:srgbClr val="00B05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245498" y="2888396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3</a:t>
            </a:r>
            <a:endParaRPr lang="ru-RU" sz="1200" dirty="0">
              <a:solidFill>
                <a:srgbClr val="00B05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792840" y="3631508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4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528847" y="3616989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5</a:t>
            </a:r>
            <a:endParaRPr lang="ru-RU" sz="1400" dirty="0">
              <a:solidFill>
                <a:srgbClr val="FF0000"/>
              </a:solidFill>
            </a:endParaRPr>
          </a:p>
        </p:txBody>
      </p:sp>
      <p:cxnSp>
        <p:nvCxnSpPr>
          <p:cNvPr id="68" name="Прямая со стрелкой 67"/>
          <p:cNvCxnSpPr>
            <a:stCxn id="21" idx="4"/>
          </p:cNvCxnSpPr>
          <p:nvPr/>
        </p:nvCxnSpPr>
        <p:spPr>
          <a:xfrm>
            <a:off x="2959052" y="3584448"/>
            <a:ext cx="0" cy="6949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44135" y="3817540"/>
            <a:ext cx="461852" cy="4618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H="1">
            <a:off x="2740694" y="3804973"/>
            <a:ext cx="423424" cy="5335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24" idx="4"/>
          </p:cNvCxnSpPr>
          <p:nvPr/>
        </p:nvCxnSpPr>
        <p:spPr>
          <a:xfrm>
            <a:off x="4531820" y="3584289"/>
            <a:ext cx="14884" cy="6444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356897" y="3785396"/>
            <a:ext cx="352057" cy="3520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H="1">
            <a:off x="4397877" y="3785396"/>
            <a:ext cx="352057" cy="3520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53" idx="2"/>
          </p:cNvCxnSpPr>
          <p:nvPr/>
        </p:nvCxnSpPr>
        <p:spPr>
          <a:xfrm flipV="1">
            <a:off x="3651891" y="4464058"/>
            <a:ext cx="12933" cy="5011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3181345" y="4908957"/>
            <a:ext cx="104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Shortest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749934" y="4599922"/>
            <a:ext cx="357213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SA = 3, SB = 5, min = SA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SAB = 7, SAD = 6, min = SB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SBA = 9, SBC = 9, min =SAD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SADG = 11, min = SAB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 in extended, </a:t>
            </a:r>
            <a:r>
              <a:rPr lang="en-US" dirty="0"/>
              <a:t>min = SBA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 in extended, </a:t>
            </a:r>
            <a:r>
              <a:rPr lang="en-US" dirty="0"/>
              <a:t>min = SBC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SBCE = 15, stop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4499306" y="3589206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FF0000"/>
                </a:solidFill>
              </a:rPr>
              <a:t>6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594208" y="3592144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7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10031" y="3712081"/>
            <a:ext cx="169437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Extended List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S, 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S, A,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S, A, </a:t>
            </a:r>
            <a:r>
              <a:rPr lang="en-US" dirty="0" smtClean="0"/>
              <a:t>B, 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S, A, B, </a:t>
            </a:r>
            <a:r>
              <a:rPr lang="en-US" dirty="0" smtClean="0"/>
              <a:t>D, C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848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МВГ +</a:t>
            </a:r>
            <a:r>
              <a:rPr lang="en-US" dirty="0" smtClean="0"/>
              <a:t> </a:t>
            </a:r>
            <a:r>
              <a:rPr lang="ru-RU" dirty="0" smtClean="0"/>
              <a:t>список пройденных вершин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</a:br>
            <a:endParaRPr lang="en-US" sz="1600" dirty="0" smtClean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95" name="Группа 94"/>
          <p:cNvGrpSpPr/>
          <p:nvPr/>
        </p:nvGrpSpPr>
        <p:grpSpPr>
          <a:xfrm>
            <a:off x="498474" y="1930400"/>
            <a:ext cx="4431646" cy="4392645"/>
            <a:chOff x="495255" y="1600200"/>
            <a:chExt cx="4431646" cy="439264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22581" y="1600200"/>
              <a:ext cx="2207945" cy="5674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Инициализировать очередь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022581" y="3466680"/>
              <a:ext cx="2207945" cy="5674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Изъять путь из очереди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Блок-схема: решение 7"/>
            <p:cNvSpPr/>
            <p:nvPr/>
          </p:nvSpPr>
          <p:spPr>
            <a:xfrm>
              <a:off x="1022581" y="4217054"/>
              <a:ext cx="2207945" cy="932985"/>
            </a:xfrm>
            <a:prstGeom prst="flowChartDecisi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Путь ведет к цели?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Блок-схема: знак завершения 11"/>
            <p:cNvSpPr/>
            <p:nvPr/>
          </p:nvSpPr>
          <p:spPr>
            <a:xfrm>
              <a:off x="3574270" y="2533550"/>
              <a:ext cx="1352631" cy="567473"/>
            </a:xfrm>
            <a:prstGeom prst="flowChartTermina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К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онец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020653" y="5335076"/>
              <a:ext cx="2217039" cy="65776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Продлить путь, </a:t>
              </a:r>
              <a:r>
                <a:rPr lang="ru-RU" sz="140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если еще не был продлен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Отсортировать очередь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Соединительная линия уступом 24"/>
            <p:cNvCxnSpPr/>
            <p:nvPr/>
          </p:nvCxnSpPr>
          <p:spPr>
            <a:xfrm rot="5400000" flipH="1" flipV="1">
              <a:off x="-388359" y="3163915"/>
              <a:ext cx="3399818" cy="1626152"/>
            </a:xfrm>
            <a:prstGeom prst="bentConnector3">
              <a:avLst>
                <a:gd name="adj1" fmla="val 99981"/>
              </a:avLst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95255" y="5668465"/>
              <a:ext cx="527598" cy="0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>
              <a:stCxn id="9" idx="3"/>
              <a:endCxn id="12" idx="1"/>
            </p:cNvCxnSpPr>
            <p:nvPr/>
          </p:nvCxnSpPr>
          <p:spPr>
            <a:xfrm>
              <a:off x="3230526" y="2817287"/>
              <a:ext cx="343744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Блок-схема: решение 8"/>
            <p:cNvSpPr/>
            <p:nvPr/>
          </p:nvSpPr>
          <p:spPr>
            <a:xfrm>
              <a:off x="1022581" y="2350794"/>
              <a:ext cx="2207945" cy="932985"/>
            </a:xfrm>
            <a:prstGeom prst="flowChartDecision">
              <a:avLst/>
            </a:prstGeom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Очередь пуста?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5" name="Прямая соединительная линия 64"/>
            <p:cNvCxnSpPr>
              <a:stCxn id="6" idx="2"/>
              <a:endCxn id="9" idx="0"/>
            </p:cNvCxnSpPr>
            <p:nvPr/>
          </p:nvCxnSpPr>
          <p:spPr>
            <a:xfrm>
              <a:off x="2126554" y="2167673"/>
              <a:ext cx="0" cy="18312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stCxn id="9" idx="2"/>
              <a:endCxn id="10" idx="0"/>
            </p:cNvCxnSpPr>
            <p:nvPr/>
          </p:nvCxnSpPr>
          <p:spPr>
            <a:xfrm>
              <a:off x="2126554" y="3283779"/>
              <a:ext cx="0" cy="18290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>
              <a:stCxn id="10" idx="2"/>
              <a:endCxn id="8" idx="0"/>
            </p:cNvCxnSpPr>
            <p:nvPr/>
          </p:nvCxnSpPr>
          <p:spPr>
            <a:xfrm>
              <a:off x="2126554" y="4034153"/>
              <a:ext cx="0" cy="18290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>
              <a:stCxn id="8" idx="2"/>
              <a:endCxn id="13" idx="0"/>
            </p:cNvCxnSpPr>
            <p:nvPr/>
          </p:nvCxnSpPr>
          <p:spPr>
            <a:xfrm>
              <a:off x="2126554" y="5150039"/>
              <a:ext cx="2619" cy="185037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Соединительная линия уступом 81"/>
            <p:cNvCxnSpPr>
              <a:stCxn id="8" idx="3"/>
              <a:endCxn id="12" idx="2"/>
            </p:cNvCxnSpPr>
            <p:nvPr/>
          </p:nvCxnSpPr>
          <p:spPr>
            <a:xfrm flipV="1">
              <a:off x="3230526" y="3101023"/>
              <a:ext cx="1020060" cy="1582524"/>
            </a:xfrm>
            <a:prstGeom prst="bentConnector2">
              <a:avLst/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3157259" y="2458233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124626" y="3135164"/>
              <a:ext cx="539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нет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124626" y="5028100"/>
              <a:ext cx="539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нет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234893" y="4324595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6" name="Блок-схема: узел 95"/>
          <p:cNvSpPr/>
          <p:nvPr/>
        </p:nvSpPr>
        <p:spPr>
          <a:xfrm>
            <a:off x="5341284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Блок-схема: узел 96"/>
          <p:cNvSpPr/>
          <p:nvPr/>
        </p:nvSpPr>
        <p:spPr>
          <a:xfrm>
            <a:off x="6361344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Блок-схема: узел 97"/>
          <p:cNvSpPr/>
          <p:nvPr/>
        </p:nvSpPr>
        <p:spPr>
          <a:xfrm>
            <a:off x="6367708" y="2707122"/>
            <a:ext cx="444472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Блок-схема: узел 98"/>
          <p:cNvSpPr/>
          <p:nvPr/>
        </p:nvSpPr>
        <p:spPr>
          <a:xfrm>
            <a:off x="6361344" y="193040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0" name="Блок-схема: узел 99"/>
          <p:cNvSpPr/>
          <p:nvPr/>
        </p:nvSpPr>
        <p:spPr>
          <a:xfrm>
            <a:off x="7381132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Блок-схема: узел 101"/>
          <p:cNvSpPr/>
          <p:nvPr/>
        </p:nvSpPr>
        <p:spPr>
          <a:xfrm>
            <a:off x="8400115" y="193040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11" name="Блок-схема: узел 110"/>
          <p:cNvSpPr/>
          <p:nvPr/>
        </p:nvSpPr>
        <p:spPr>
          <a:xfrm>
            <a:off x="8400115" y="2707122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Прямая соединительная линия 112"/>
          <p:cNvCxnSpPr>
            <a:stCxn id="96" idx="6"/>
            <a:endCxn id="97" idx="2"/>
          </p:cNvCxnSpPr>
          <p:nvPr/>
        </p:nvCxnSpPr>
        <p:spPr>
          <a:xfrm>
            <a:off x="5798484" y="3712444"/>
            <a:ext cx="5628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stCxn id="96" idx="7"/>
            <a:endCxn id="98" idx="2"/>
          </p:cNvCxnSpPr>
          <p:nvPr/>
        </p:nvCxnSpPr>
        <p:spPr>
          <a:xfrm flipV="1">
            <a:off x="5731529" y="2935722"/>
            <a:ext cx="636179" cy="61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>
            <a:stCxn id="99" idx="4"/>
            <a:endCxn id="98" idx="0"/>
          </p:cNvCxnSpPr>
          <p:nvPr/>
        </p:nvCxnSpPr>
        <p:spPr>
          <a:xfrm>
            <a:off x="6589944" y="2387600"/>
            <a:ext cx="0" cy="319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98" idx="4"/>
            <a:endCxn id="97" idx="0"/>
          </p:cNvCxnSpPr>
          <p:nvPr/>
        </p:nvCxnSpPr>
        <p:spPr>
          <a:xfrm>
            <a:off x="6589944" y="3164322"/>
            <a:ext cx="0" cy="319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>
            <a:stCxn id="97" idx="6"/>
            <a:endCxn id="100" idx="2"/>
          </p:cNvCxnSpPr>
          <p:nvPr/>
        </p:nvCxnSpPr>
        <p:spPr>
          <a:xfrm>
            <a:off x="6818544" y="3712444"/>
            <a:ext cx="5625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>
            <a:stCxn id="100" idx="6"/>
            <a:endCxn id="111" idx="3"/>
          </p:cNvCxnSpPr>
          <p:nvPr/>
        </p:nvCxnSpPr>
        <p:spPr>
          <a:xfrm flipV="1">
            <a:off x="7838332" y="3097367"/>
            <a:ext cx="628738" cy="61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>
            <a:stCxn id="99" idx="6"/>
            <a:endCxn id="102" idx="2"/>
          </p:cNvCxnSpPr>
          <p:nvPr/>
        </p:nvCxnSpPr>
        <p:spPr>
          <a:xfrm>
            <a:off x="6818544" y="2159000"/>
            <a:ext cx="15815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5826202" y="29089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918982" y="36919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589944" y="31553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589944" y="23689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7452876" y="21253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6943089" y="36919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163505" y="33187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6793445" y="4149882"/>
            <a:ext cx="738683" cy="457200"/>
            <a:chOff x="6621367" y="4161527"/>
            <a:chExt cx="738683" cy="457200"/>
          </a:xfrm>
        </p:grpSpPr>
        <p:sp>
          <p:nvSpPr>
            <p:cNvPr id="46" name="Блок-схема: узел 45"/>
            <p:cNvSpPr/>
            <p:nvPr/>
          </p:nvSpPr>
          <p:spPr>
            <a:xfrm>
              <a:off x="6902850" y="4161527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621367" y="419968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</p:grp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30079"/>
              </p:ext>
            </p:extLst>
          </p:nvPr>
        </p:nvGraphicFramePr>
        <p:xfrm>
          <a:off x="4356000" y="4161600"/>
          <a:ext cx="109852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7534381"/>
                  </a:ext>
                </a:extLst>
              </a:tr>
            </a:tbl>
          </a:graphicData>
        </a:graphic>
      </p:graphicFrame>
      <p:grpSp>
        <p:nvGrpSpPr>
          <p:cNvPr id="27" name="Группа 26"/>
          <p:cNvGrpSpPr/>
          <p:nvPr/>
        </p:nvGrpSpPr>
        <p:grpSpPr>
          <a:xfrm>
            <a:off x="7465173" y="4540127"/>
            <a:ext cx="871993" cy="473620"/>
            <a:chOff x="7142672" y="4724993"/>
            <a:chExt cx="871993" cy="473620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7275982" y="4741413"/>
              <a:ext cx="738683" cy="457200"/>
              <a:chOff x="6621367" y="4161527"/>
              <a:chExt cx="738683" cy="457200"/>
            </a:xfrm>
          </p:grpSpPr>
          <p:sp>
            <p:nvSpPr>
              <p:cNvPr id="53" name="Блок-схема: узел 52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5</a:t>
                </a:r>
                <a:endParaRPr lang="ru-RU" dirty="0"/>
              </a:p>
            </p:txBody>
          </p:sp>
        </p:grpSp>
        <p:cxnSp>
          <p:nvCxnSpPr>
            <p:cNvPr id="16" name="Прямая соединительная линия 15"/>
            <p:cNvCxnSpPr>
              <a:stCxn id="46" idx="5"/>
              <a:endCxn id="53" idx="1"/>
            </p:cNvCxnSpPr>
            <p:nvPr/>
          </p:nvCxnSpPr>
          <p:spPr>
            <a:xfrm>
              <a:off x="7142672" y="4724993"/>
              <a:ext cx="481748" cy="833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5941279" y="4540127"/>
            <a:ext cx="1200604" cy="484000"/>
            <a:chOff x="6053933" y="4708519"/>
            <a:chExt cx="1200604" cy="484000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6053933" y="4735319"/>
              <a:ext cx="738683" cy="457200"/>
              <a:chOff x="6621367" y="4161527"/>
              <a:chExt cx="738683" cy="457200"/>
            </a:xfrm>
          </p:grpSpPr>
          <p:sp>
            <p:nvSpPr>
              <p:cNvPr id="57" name="Блок-схема: узел 56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  <a:endParaRPr lang="ru-RU" dirty="0"/>
              </a:p>
            </p:txBody>
          </p:sp>
        </p:grpSp>
        <p:cxnSp>
          <p:nvCxnSpPr>
            <p:cNvPr id="19" name="Прямая соединительная линия 18"/>
            <p:cNvCxnSpPr>
              <a:stCxn id="46" idx="3"/>
              <a:endCxn id="57" idx="7"/>
            </p:cNvCxnSpPr>
            <p:nvPr/>
          </p:nvCxnSpPr>
          <p:spPr>
            <a:xfrm flipH="1">
              <a:off x="6725661" y="4708519"/>
              <a:ext cx="528876" cy="937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9" name="Таблица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548436"/>
              </p:ext>
            </p:extLst>
          </p:nvPr>
        </p:nvGraphicFramePr>
        <p:xfrm>
          <a:off x="4356000" y="4161600"/>
          <a:ext cx="109852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7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SB:5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13742703"/>
                  </a:ext>
                </a:extLst>
              </a:tr>
            </a:tbl>
          </a:graphicData>
        </a:graphic>
      </p:graphicFrame>
      <p:grpSp>
        <p:nvGrpSpPr>
          <p:cNvPr id="61" name="Группа 60"/>
          <p:cNvGrpSpPr/>
          <p:nvPr/>
        </p:nvGrpSpPr>
        <p:grpSpPr>
          <a:xfrm>
            <a:off x="6399739" y="4957172"/>
            <a:ext cx="738683" cy="612767"/>
            <a:chOff x="6399739" y="4957172"/>
            <a:chExt cx="738683" cy="612767"/>
          </a:xfrm>
        </p:grpSpPr>
        <p:grpSp>
          <p:nvGrpSpPr>
            <p:cNvPr id="84" name="Группа 83"/>
            <p:cNvGrpSpPr/>
            <p:nvPr/>
          </p:nvGrpSpPr>
          <p:grpSpPr>
            <a:xfrm>
              <a:off x="6399739" y="5112739"/>
              <a:ext cx="738683" cy="457200"/>
              <a:chOff x="6621367" y="4161527"/>
              <a:chExt cx="738683" cy="457200"/>
            </a:xfrm>
          </p:grpSpPr>
          <p:sp>
            <p:nvSpPr>
              <p:cNvPr id="86" name="Блок-схема: узел 85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6</a:t>
                </a:r>
                <a:endParaRPr lang="ru-RU" dirty="0"/>
              </a:p>
            </p:txBody>
          </p:sp>
        </p:grpSp>
        <p:cxnSp>
          <p:nvCxnSpPr>
            <p:cNvPr id="36" name="Прямая соединительная линия 35"/>
            <p:cNvCxnSpPr>
              <a:stCxn id="57" idx="5"/>
              <a:endCxn id="86" idx="1"/>
            </p:cNvCxnSpPr>
            <p:nvPr/>
          </p:nvCxnSpPr>
          <p:spPr>
            <a:xfrm>
              <a:off x="6613007" y="4957172"/>
              <a:ext cx="135170" cy="2225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Группа 61"/>
          <p:cNvGrpSpPr/>
          <p:nvPr/>
        </p:nvGrpSpPr>
        <p:grpSpPr>
          <a:xfrm>
            <a:off x="5482195" y="4957172"/>
            <a:ext cx="807522" cy="607003"/>
            <a:chOff x="5482195" y="4957172"/>
            <a:chExt cx="807522" cy="607003"/>
          </a:xfrm>
        </p:grpSpPr>
        <p:grpSp>
          <p:nvGrpSpPr>
            <p:cNvPr id="78" name="Группа 77"/>
            <p:cNvGrpSpPr/>
            <p:nvPr/>
          </p:nvGrpSpPr>
          <p:grpSpPr>
            <a:xfrm>
              <a:off x="5482195" y="5106975"/>
              <a:ext cx="738683" cy="457200"/>
              <a:chOff x="6621367" y="4161527"/>
              <a:chExt cx="738683" cy="457200"/>
            </a:xfrm>
          </p:grpSpPr>
          <p:sp>
            <p:nvSpPr>
              <p:cNvPr id="80" name="Блок-схема: узел 79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7</a:t>
                </a:r>
                <a:endParaRPr lang="ru-RU" dirty="0"/>
              </a:p>
            </p:txBody>
          </p:sp>
        </p:grpSp>
        <p:cxnSp>
          <p:nvCxnSpPr>
            <p:cNvPr id="40" name="Прямая соединительная линия 39"/>
            <p:cNvCxnSpPr>
              <a:stCxn id="57" idx="3"/>
              <a:endCxn id="80" idx="7"/>
            </p:cNvCxnSpPr>
            <p:nvPr/>
          </p:nvCxnSpPr>
          <p:spPr>
            <a:xfrm flipH="1">
              <a:off x="6153923" y="4957172"/>
              <a:ext cx="135794" cy="2167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7" name="Таблица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138274"/>
              </p:ext>
            </p:extLst>
          </p:nvPr>
        </p:nvGraphicFramePr>
        <p:xfrm>
          <a:off x="4356000" y="4161600"/>
          <a:ext cx="109792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7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SAD:6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1374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5516507"/>
                  </a:ext>
                </a:extLst>
              </a:tr>
            </a:tbl>
          </a:graphicData>
        </a:graphic>
      </p:graphicFrame>
      <p:grpSp>
        <p:nvGrpSpPr>
          <p:cNvPr id="110" name="Группа 109"/>
          <p:cNvGrpSpPr/>
          <p:nvPr/>
        </p:nvGrpSpPr>
        <p:grpSpPr>
          <a:xfrm>
            <a:off x="8054787" y="4957172"/>
            <a:ext cx="738683" cy="612767"/>
            <a:chOff x="6399739" y="4957172"/>
            <a:chExt cx="738683" cy="612767"/>
          </a:xfrm>
        </p:grpSpPr>
        <p:grpSp>
          <p:nvGrpSpPr>
            <p:cNvPr id="112" name="Группа 111"/>
            <p:cNvGrpSpPr/>
            <p:nvPr/>
          </p:nvGrpSpPr>
          <p:grpSpPr>
            <a:xfrm>
              <a:off x="6399739" y="5112739"/>
              <a:ext cx="738683" cy="457200"/>
              <a:chOff x="6621367" y="4161527"/>
              <a:chExt cx="738683" cy="457200"/>
            </a:xfrm>
          </p:grpSpPr>
          <p:sp>
            <p:nvSpPr>
              <p:cNvPr id="115" name="Блок-схема: узел 114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</a:t>
                </a:r>
                <a:endParaRPr lang="ru-RU" dirty="0"/>
              </a:p>
            </p:txBody>
          </p:sp>
        </p:grpSp>
        <p:cxnSp>
          <p:nvCxnSpPr>
            <p:cNvPr id="114" name="Прямая соединительная линия 113"/>
            <p:cNvCxnSpPr>
              <a:endCxn id="115" idx="1"/>
            </p:cNvCxnSpPr>
            <p:nvPr/>
          </p:nvCxnSpPr>
          <p:spPr>
            <a:xfrm>
              <a:off x="6613007" y="4957172"/>
              <a:ext cx="135170" cy="2225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Группа 116"/>
          <p:cNvGrpSpPr/>
          <p:nvPr/>
        </p:nvGrpSpPr>
        <p:grpSpPr>
          <a:xfrm>
            <a:off x="7137243" y="4957172"/>
            <a:ext cx="807522" cy="607003"/>
            <a:chOff x="5482195" y="4957172"/>
            <a:chExt cx="807522" cy="607003"/>
          </a:xfrm>
        </p:grpSpPr>
        <p:grpSp>
          <p:nvGrpSpPr>
            <p:cNvPr id="119" name="Группа 118"/>
            <p:cNvGrpSpPr/>
            <p:nvPr/>
          </p:nvGrpSpPr>
          <p:grpSpPr>
            <a:xfrm>
              <a:off x="5482195" y="5106975"/>
              <a:ext cx="738683" cy="457200"/>
              <a:chOff x="6621367" y="4161527"/>
              <a:chExt cx="738683" cy="457200"/>
            </a:xfrm>
          </p:grpSpPr>
          <p:sp>
            <p:nvSpPr>
              <p:cNvPr id="122" name="Блок-схема: узел 121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6621367" y="4199687"/>
                <a:ext cx="3129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9</a:t>
                </a:r>
                <a:endParaRPr lang="ru-RU" dirty="0"/>
              </a:p>
            </p:txBody>
          </p:sp>
        </p:grpSp>
        <p:cxnSp>
          <p:nvCxnSpPr>
            <p:cNvPr id="120" name="Прямая соединительная линия 119"/>
            <p:cNvCxnSpPr>
              <a:endCxn id="122" idx="7"/>
            </p:cNvCxnSpPr>
            <p:nvPr/>
          </p:nvCxnSpPr>
          <p:spPr>
            <a:xfrm flipH="1">
              <a:off x="6153923" y="4957172"/>
              <a:ext cx="135794" cy="2167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5" name="Таблица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774185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SAD:6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1374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261470"/>
                  </a:ext>
                </a:extLst>
              </a:tr>
            </a:tbl>
          </a:graphicData>
        </a:graphic>
      </p:graphicFrame>
      <p:grpSp>
        <p:nvGrpSpPr>
          <p:cNvPr id="126" name="Группа 125"/>
          <p:cNvGrpSpPr/>
          <p:nvPr/>
        </p:nvGrpSpPr>
        <p:grpSpPr>
          <a:xfrm>
            <a:off x="6361344" y="5569939"/>
            <a:ext cx="777078" cy="646490"/>
            <a:chOff x="6361344" y="4923449"/>
            <a:chExt cx="777078" cy="646490"/>
          </a:xfrm>
        </p:grpSpPr>
        <p:grpSp>
          <p:nvGrpSpPr>
            <p:cNvPr id="128" name="Группа 127"/>
            <p:cNvGrpSpPr/>
            <p:nvPr/>
          </p:nvGrpSpPr>
          <p:grpSpPr>
            <a:xfrm>
              <a:off x="6361344" y="5112739"/>
              <a:ext cx="777078" cy="457200"/>
              <a:chOff x="6582972" y="4161527"/>
              <a:chExt cx="777078" cy="457200"/>
            </a:xfrm>
          </p:grpSpPr>
          <p:sp>
            <p:nvSpPr>
              <p:cNvPr id="131" name="Блок-схема: узел 130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582972" y="4199687"/>
                <a:ext cx="424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11</a:t>
                </a:r>
                <a:endParaRPr lang="ru-RU" dirty="0"/>
              </a:p>
            </p:txBody>
          </p:sp>
        </p:grpSp>
        <p:cxnSp>
          <p:nvCxnSpPr>
            <p:cNvPr id="129" name="Прямая соединительная линия 128"/>
            <p:cNvCxnSpPr>
              <a:stCxn id="86" idx="4"/>
              <a:endCxn id="131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4" name="Таблица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465914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</a:tbl>
          </a:graphicData>
        </a:graphic>
      </p:graphicFrame>
      <p:grpSp>
        <p:nvGrpSpPr>
          <p:cNvPr id="154" name="Группа 153"/>
          <p:cNvGrpSpPr/>
          <p:nvPr/>
        </p:nvGrpSpPr>
        <p:grpSpPr>
          <a:xfrm>
            <a:off x="7988740" y="5569939"/>
            <a:ext cx="808652" cy="646490"/>
            <a:chOff x="6329770" y="4923449"/>
            <a:chExt cx="808652" cy="646490"/>
          </a:xfrm>
        </p:grpSpPr>
        <p:grpSp>
          <p:nvGrpSpPr>
            <p:cNvPr id="155" name="Группа 154"/>
            <p:cNvGrpSpPr/>
            <p:nvPr/>
          </p:nvGrpSpPr>
          <p:grpSpPr>
            <a:xfrm>
              <a:off x="6329770" y="5112739"/>
              <a:ext cx="808652" cy="457200"/>
              <a:chOff x="6551398" y="4161527"/>
              <a:chExt cx="808652" cy="457200"/>
            </a:xfrm>
          </p:grpSpPr>
          <p:sp>
            <p:nvSpPr>
              <p:cNvPr id="157" name="Блок-схема: узел 156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6551398" y="4199687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15</a:t>
                </a:r>
                <a:endParaRPr lang="ru-RU" dirty="0"/>
              </a:p>
            </p:txBody>
          </p:sp>
        </p:grpSp>
        <p:cxnSp>
          <p:nvCxnSpPr>
            <p:cNvPr id="156" name="Прямая соединительная линия 155"/>
            <p:cNvCxnSpPr>
              <a:endCxn id="157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1" name="Таблица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684048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</a:tbl>
          </a:graphicData>
        </a:graphic>
      </p:graphicFrame>
      <p:graphicFrame>
        <p:nvGraphicFramePr>
          <p:cNvPr id="103" name="Таблица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313282"/>
              </p:ext>
            </p:extLst>
          </p:nvPr>
        </p:nvGraphicFramePr>
        <p:xfrm>
          <a:off x="4356000" y="4161600"/>
          <a:ext cx="109792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</a:tbl>
          </a:graphicData>
        </a:graphic>
      </p:graphicFrame>
      <p:graphicFrame>
        <p:nvGraphicFramePr>
          <p:cNvPr id="104" name="Таблица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979187"/>
              </p:ext>
            </p:extLst>
          </p:nvPr>
        </p:nvGraphicFramePr>
        <p:xfrm>
          <a:off x="4356000" y="4161600"/>
          <a:ext cx="109792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</a:tbl>
          </a:graphicData>
        </a:graphic>
      </p:graphicFrame>
      <p:graphicFrame>
        <p:nvGraphicFramePr>
          <p:cNvPr id="105" name="Таблица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625798"/>
              </p:ext>
            </p:extLst>
          </p:nvPr>
        </p:nvGraphicFramePr>
        <p:xfrm>
          <a:off x="4356000" y="4161600"/>
          <a:ext cx="109792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SBCE:15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84657638"/>
                  </a:ext>
                </a:extLst>
              </a:tr>
            </a:tbl>
          </a:graphicData>
        </a:graphic>
      </p:graphicFrame>
      <p:graphicFrame>
        <p:nvGraphicFramePr>
          <p:cNvPr id="106" name="Таблица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777346"/>
              </p:ext>
            </p:extLst>
          </p:nvPr>
        </p:nvGraphicFramePr>
        <p:xfrm>
          <a:off x="4356000" y="4161600"/>
          <a:ext cx="109792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SBCE:15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84657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327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981200"/>
            <a:ext cx="7800135" cy="4144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ru-RU" sz="5400" b="1" dirty="0" smtClean="0">
                <a:solidFill>
                  <a:schemeClr val="accent1"/>
                </a:solidFill>
              </a:rPr>
              <a:t>Алгоритм ветвей и границ + допустимая эвристика</a:t>
            </a:r>
            <a:endParaRPr lang="ru-RU" sz="5400" b="1" dirty="0">
              <a:solidFill>
                <a:schemeClr val="accent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70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Основные пункты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Метод ветвей и границ для поиска оптимального пути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Улучшения метода ветвей и границ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Метод </a:t>
            </a:r>
            <a:r>
              <a:rPr lang="en-US" dirty="0" smtClean="0"/>
              <a:t>A* </a:t>
            </a:r>
            <a:endParaRPr lang="ru-RU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dirty="0" smtClean="0"/>
              <a:t>Сравнение методов на разных задачах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Струянский</a:t>
            </a:r>
            <a:r>
              <a:rPr lang="ru-RU" dirty="0" smtClean="0">
                <a:solidFill>
                  <a:schemeClr val="accent3"/>
                </a:solidFill>
              </a:rPr>
              <a:t> О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839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98600" y="484200"/>
            <a:ext cx="7555680" cy="1115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en-US" sz="4400">
                <a:solidFill>
                  <a:srgbClr val="663366"/>
                </a:solidFill>
                <a:latin typeface="Arial Black"/>
              </a:rPr>
              <a:t>Admissible Heuristic</a:t>
            </a:r>
            <a:endParaRPr/>
          </a:p>
        </p:txBody>
      </p:sp>
      <p:sp>
        <p:nvSpPr>
          <p:cNvPr id="43" name="CustomShape 2"/>
          <p:cNvSpPr/>
          <p:nvPr/>
        </p:nvSpPr>
        <p:spPr>
          <a:xfrm>
            <a:off x="498600" y="1930320"/>
            <a:ext cx="8093160" cy="4318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"/>
            </a:pPr>
            <a:r>
              <a:rPr lang="en-US" sz="2800">
                <a:solidFill>
                  <a:srgbClr val="000000"/>
                </a:solidFill>
                <a:latin typeface="Arial"/>
              </a:rPr>
              <a:t>Admissible heuristic (допустимая эвристика) – способ сокращения числа расширений путей.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"/>
            </a:pPr>
            <a:r>
              <a:rPr lang="en-US" sz="2800">
                <a:solidFill>
                  <a:srgbClr val="000000"/>
                </a:solidFill>
                <a:latin typeface="Arial"/>
              </a:rPr>
              <a:t>Идея: основывать выбор того, из какой точки продолжать путь, не только на расстоянии от начала пути до этой точки, но и на нижней грани оценки длины пути от этой точки к целевой.</a:t>
            </a:r>
            <a:endParaRPr/>
          </a:p>
        </p:txBody>
      </p:sp>
      <p:sp>
        <p:nvSpPr>
          <p:cNvPr id="44" name="CustomShape 3"/>
          <p:cNvSpPr/>
          <p:nvPr/>
        </p:nvSpPr>
        <p:spPr>
          <a:xfrm>
            <a:off x="8298720" y="6249240"/>
            <a:ext cx="55332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fld id="{B3DCEE47-A5F7-4444-9877-8E5ABDB85C67}" type="slidenum">
              <a:rPr lang="en-US" sz="1400">
                <a:solidFill>
                  <a:srgbClr val="663366"/>
                </a:solidFill>
                <a:latin typeface="Arial"/>
              </a:rPr>
              <a:t>30</a:t>
            </a:fld>
            <a:endParaRPr/>
          </a:p>
        </p:txBody>
      </p:sp>
      <p:sp>
        <p:nvSpPr>
          <p:cNvPr id="45" name="CustomShape 4"/>
          <p:cNvSpPr/>
          <p:nvPr/>
        </p:nvSpPr>
        <p:spPr>
          <a:xfrm>
            <a:off x="498600" y="6249240"/>
            <a:ext cx="6122160" cy="364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2800" i="1">
                <a:solidFill>
                  <a:srgbClr val="666699"/>
                </a:solidFill>
                <a:latin typeface="Arial"/>
              </a:rPr>
              <a:t>Сальников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5964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Airline Distance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Кузьмин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402868" y="2263928"/>
            <a:ext cx="5449780" cy="4144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general, it is the best to be in place that is airline-close to the goal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But it can get us into trouble (example: E and G)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Anyway, it’s an important heuristic that is efficiently used in queue algorithms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1097817" y="2263928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C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717067" y="2272720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E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097817" y="2947870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B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49004" y="3572948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S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097817" y="4030148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A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028336" y="4030148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D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717067" y="3141390"/>
            <a:ext cx="457200" cy="457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G</a:t>
            </a:r>
            <a:endParaRPr lang="ru-RU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>
            <a:stCxn id="8" idx="2"/>
            <a:endCxn id="6" idx="6"/>
          </p:cNvCxnSpPr>
          <p:nvPr/>
        </p:nvCxnSpPr>
        <p:spPr>
          <a:xfrm flipH="1" flipV="1">
            <a:off x="1555017" y="2492528"/>
            <a:ext cx="1162050" cy="87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4"/>
            <a:endCxn id="9" idx="0"/>
          </p:cNvCxnSpPr>
          <p:nvPr/>
        </p:nvCxnSpPr>
        <p:spPr>
          <a:xfrm>
            <a:off x="1326417" y="2721128"/>
            <a:ext cx="0" cy="2267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9" idx="3"/>
            <a:endCxn id="10" idx="7"/>
          </p:cNvCxnSpPr>
          <p:nvPr/>
        </p:nvCxnSpPr>
        <p:spPr>
          <a:xfrm flipH="1">
            <a:off x="739249" y="3338115"/>
            <a:ext cx="425523" cy="3017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0" idx="5"/>
            <a:endCxn id="11" idx="1"/>
          </p:cNvCxnSpPr>
          <p:nvPr/>
        </p:nvCxnSpPr>
        <p:spPr>
          <a:xfrm>
            <a:off x="739249" y="3963193"/>
            <a:ext cx="425523" cy="1339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9" idx="4"/>
            <a:endCxn id="11" idx="0"/>
          </p:cNvCxnSpPr>
          <p:nvPr/>
        </p:nvCxnSpPr>
        <p:spPr>
          <a:xfrm>
            <a:off x="1326417" y="3405070"/>
            <a:ext cx="0" cy="6250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1" idx="6"/>
            <a:endCxn id="12" idx="2"/>
          </p:cNvCxnSpPr>
          <p:nvPr/>
        </p:nvCxnSpPr>
        <p:spPr>
          <a:xfrm>
            <a:off x="1555017" y="4258748"/>
            <a:ext cx="4733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2" idx="7"/>
            <a:endCxn id="13" idx="3"/>
          </p:cNvCxnSpPr>
          <p:nvPr/>
        </p:nvCxnSpPr>
        <p:spPr>
          <a:xfrm flipV="1">
            <a:off x="2418581" y="3531635"/>
            <a:ext cx="365441" cy="565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9" idx="6"/>
            <a:endCxn id="13" idx="1"/>
          </p:cNvCxnSpPr>
          <p:nvPr/>
        </p:nvCxnSpPr>
        <p:spPr>
          <a:xfrm>
            <a:off x="1555017" y="3176470"/>
            <a:ext cx="1229005" cy="31875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6" idx="6"/>
            <a:endCxn id="13" idx="0"/>
          </p:cNvCxnSpPr>
          <p:nvPr/>
        </p:nvCxnSpPr>
        <p:spPr>
          <a:xfrm>
            <a:off x="1555017" y="2492528"/>
            <a:ext cx="1390650" cy="648862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3" idx="2"/>
            <a:endCxn id="11" idx="7"/>
          </p:cNvCxnSpPr>
          <p:nvPr/>
        </p:nvCxnSpPr>
        <p:spPr>
          <a:xfrm flipH="1">
            <a:off x="1488062" y="3369990"/>
            <a:ext cx="1229005" cy="727113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028336" y="2170732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1031753" y="2647999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731960" y="3176470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722765" y="3980077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1654419" y="4208677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2653934" y="3660171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1309163" y="3488576"/>
            <a:ext cx="35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43" name="Объект 4"/>
          <p:cNvSpPr txBox="1">
            <a:spLocks/>
          </p:cNvSpPr>
          <p:nvPr/>
        </p:nvSpPr>
        <p:spPr>
          <a:xfrm>
            <a:off x="482410" y="1332589"/>
            <a:ext cx="7676852" cy="799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56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223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8128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0795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257300" indent="-3429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- the distance that the crow would fly to get from one place to another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59722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dirty="0" smtClean="0"/>
              <a:t>МВГ +</a:t>
            </a:r>
            <a:r>
              <a:rPr lang="en-US" dirty="0" smtClean="0"/>
              <a:t> </a:t>
            </a:r>
            <a:r>
              <a:rPr lang="ru-RU" dirty="0" smtClean="0"/>
              <a:t>допустимая эвристика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</a:br>
            <a: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  <a:t/>
            </a:r>
            <a:br>
              <a:rPr lang="en-US" sz="1600" dirty="0" smtClean="0">
                <a:latin typeface="Arial" panose="020B0604020202020204" pitchFamily="34" charset="0"/>
                <a:ea typeface="Cambria Math" panose="02040503050406030204" pitchFamily="18" charset="0"/>
              </a:rPr>
            </a:br>
            <a:endParaRPr lang="en-US" sz="1600" dirty="0" smtClean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Асирян</a:t>
            </a:r>
            <a:endParaRPr lang="en-US" dirty="0">
              <a:solidFill>
                <a:schemeClr val="accent3"/>
              </a:solidFill>
            </a:endParaRPr>
          </a:p>
        </p:txBody>
      </p:sp>
      <p:grpSp>
        <p:nvGrpSpPr>
          <p:cNvPr id="95" name="Группа 94"/>
          <p:cNvGrpSpPr/>
          <p:nvPr/>
        </p:nvGrpSpPr>
        <p:grpSpPr>
          <a:xfrm>
            <a:off x="498474" y="1930400"/>
            <a:ext cx="4431646" cy="4392645"/>
            <a:chOff x="495255" y="1600200"/>
            <a:chExt cx="4431646" cy="439264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22581" y="1600200"/>
              <a:ext cx="2207945" cy="5674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Инициализировать очередь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022581" y="3466680"/>
              <a:ext cx="2207945" cy="56747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Изъять путь из очереди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Блок-схема: решение 7"/>
            <p:cNvSpPr/>
            <p:nvPr/>
          </p:nvSpPr>
          <p:spPr>
            <a:xfrm>
              <a:off x="1022581" y="4217054"/>
              <a:ext cx="2207945" cy="932985"/>
            </a:xfrm>
            <a:prstGeom prst="flowChartDecisi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Путь ведет к цели?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Блок-схема: знак завершения 11"/>
            <p:cNvSpPr/>
            <p:nvPr/>
          </p:nvSpPr>
          <p:spPr>
            <a:xfrm>
              <a:off x="3574270" y="2533550"/>
              <a:ext cx="1352631" cy="567473"/>
            </a:xfrm>
            <a:prstGeom prst="flowChartTermina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latin typeface="Arial" panose="020B0604020202020204" pitchFamily="34" charset="0"/>
                  <a:cs typeface="Arial" panose="020B0604020202020204" pitchFamily="34" charset="0"/>
                </a:rPr>
                <a:t>К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онец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020653" y="5335076"/>
              <a:ext cx="2217039" cy="65776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Продлить путь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Отсортировать очередь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Соединительная линия уступом 24"/>
            <p:cNvCxnSpPr/>
            <p:nvPr/>
          </p:nvCxnSpPr>
          <p:spPr>
            <a:xfrm rot="5400000" flipH="1" flipV="1">
              <a:off x="-388359" y="3163915"/>
              <a:ext cx="3399818" cy="1626152"/>
            </a:xfrm>
            <a:prstGeom prst="bentConnector3">
              <a:avLst>
                <a:gd name="adj1" fmla="val 99981"/>
              </a:avLst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495255" y="5668465"/>
              <a:ext cx="527598" cy="0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>
              <a:stCxn id="9" idx="3"/>
              <a:endCxn id="12" idx="1"/>
            </p:cNvCxnSpPr>
            <p:nvPr/>
          </p:nvCxnSpPr>
          <p:spPr>
            <a:xfrm>
              <a:off x="3230526" y="2817287"/>
              <a:ext cx="343744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Блок-схема: решение 8"/>
            <p:cNvSpPr/>
            <p:nvPr/>
          </p:nvSpPr>
          <p:spPr>
            <a:xfrm>
              <a:off x="1022581" y="2350794"/>
              <a:ext cx="2207945" cy="932985"/>
            </a:xfrm>
            <a:prstGeom prst="flowChartDecision">
              <a:avLst/>
            </a:prstGeom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Очередь пуста?</a:t>
              </a:r>
              <a:endParaRPr lang="ru-RU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5" name="Прямая соединительная линия 64"/>
            <p:cNvCxnSpPr>
              <a:stCxn id="6" idx="2"/>
              <a:endCxn id="9" idx="0"/>
            </p:cNvCxnSpPr>
            <p:nvPr/>
          </p:nvCxnSpPr>
          <p:spPr>
            <a:xfrm>
              <a:off x="2126554" y="2167673"/>
              <a:ext cx="0" cy="18312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stCxn id="9" idx="2"/>
              <a:endCxn id="10" idx="0"/>
            </p:cNvCxnSpPr>
            <p:nvPr/>
          </p:nvCxnSpPr>
          <p:spPr>
            <a:xfrm>
              <a:off x="2126554" y="3283779"/>
              <a:ext cx="0" cy="18290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>
              <a:stCxn id="10" idx="2"/>
              <a:endCxn id="8" idx="0"/>
            </p:cNvCxnSpPr>
            <p:nvPr/>
          </p:nvCxnSpPr>
          <p:spPr>
            <a:xfrm>
              <a:off x="2126554" y="4034153"/>
              <a:ext cx="0" cy="182901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>
              <a:stCxn id="8" idx="2"/>
              <a:endCxn id="13" idx="0"/>
            </p:cNvCxnSpPr>
            <p:nvPr/>
          </p:nvCxnSpPr>
          <p:spPr>
            <a:xfrm>
              <a:off x="2126554" y="5150039"/>
              <a:ext cx="2619" cy="185037"/>
            </a:xfrm>
            <a:prstGeom prst="line">
              <a:avLst/>
            </a:prstGeom>
            <a:ln w="190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Соединительная линия уступом 81"/>
            <p:cNvCxnSpPr>
              <a:stCxn id="8" idx="3"/>
              <a:endCxn id="12" idx="2"/>
            </p:cNvCxnSpPr>
            <p:nvPr/>
          </p:nvCxnSpPr>
          <p:spPr>
            <a:xfrm flipV="1">
              <a:off x="3230526" y="3101023"/>
              <a:ext cx="1020060" cy="1582524"/>
            </a:xfrm>
            <a:prstGeom prst="bentConnector2">
              <a:avLst/>
            </a:prstGeom>
            <a:ln w="190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3157259" y="2458233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124626" y="3135164"/>
              <a:ext cx="539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нет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124626" y="5028100"/>
              <a:ext cx="5392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нет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234893" y="4324595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да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6" name="Блок-схема: узел 95"/>
          <p:cNvSpPr/>
          <p:nvPr/>
        </p:nvSpPr>
        <p:spPr>
          <a:xfrm>
            <a:off x="5341284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Блок-схема: узел 96"/>
          <p:cNvSpPr/>
          <p:nvPr/>
        </p:nvSpPr>
        <p:spPr>
          <a:xfrm>
            <a:off x="6361344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Блок-схема: узел 97"/>
          <p:cNvSpPr/>
          <p:nvPr/>
        </p:nvSpPr>
        <p:spPr>
          <a:xfrm>
            <a:off x="6367708" y="2707122"/>
            <a:ext cx="444472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Блок-схема: узел 98"/>
          <p:cNvSpPr/>
          <p:nvPr/>
        </p:nvSpPr>
        <p:spPr>
          <a:xfrm>
            <a:off x="6361344" y="193040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00" name="Блок-схема: узел 99"/>
          <p:cNvSpPr/>
          <p:nvPr/>
        </p:nvSpPr>
        <p:spPr>
          <a:xfrm>
            <a:off x="7381132" y="3483844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Блок-схема: узел 101"/>
          <p:cNvSpPr/>
          <p:nvPr/>
        </p:nvSpPr>
        <p:spPr>
          <a:xfrm>
            <a:off x="8400115" y="193040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11" name="Блок-схема: узел 110"/>
          <p:cNvSpPr/>
          <p:nvPr/>
        </p:nvSpPr>
        <p:spPr>
          <a:xfrm>
            <a:off x="8400115" y="2707122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Прямая соединительная линия 112"/>
          <p:cNvCxnSpPr>
            <a:stCxn id="96" idx="6"/>
            <a:endCxn id="97" idx="2"/>
          </p:cNvCxnSpPr>
          <p:nvPr/>
        </p:nvCxnSpPr>
        <p:spPr>
          <a:xfrm>
            <a:off x="5798484" y="3712444"/>
            <a:ext cx="56286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stCxn id="96" idx="7"/>
            <a:endCxn id="98" idx="2"/>
          </p:cNvCxnSpPr>
          <p:nvPr/>
        </p:nvCxnSpPr>
        <p:spPr>
          <a:xfrm flipV="1">
            <a:off x="5731529" y="2935722"/>
            <a:ext cx="636179" cy="61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>
            <a:stCxn id="99" idx="4"/>
            <a:endCxn id="98" idx="0"/>
          </p:cNvCxnSpPr>
          <p:nvPr/>
        </p:nvCxnSpPr>
        <p:spPr>
          <a:xfrm>
            <a:off x="6589944" y="2387600"/>
            <a:ext cx="0" cy="319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98" idx="4"/>
            <a:endCxn id="97" idx="0"/>
          </p:cNvCxnSpPr>
          <p:nvPr/>
        </p:nvCxnSpPr>
        <p:spPr>
          <a:xfrm>
            <a:off x="6589944" y="3164322"/>
            <a:ext cx="0" cy="3195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>
            <a:stCxn id="97" idx="6"/>
            <a:endCxn id="100" idx="2"/>
          </p:cNvCxnSpPr>
          <p:nvPr/>
        </p:nvCxnSpPr>
        <p:spPr>
          <a:xfrm>
            <a:off x="6818544" y="3712444"/>
            <a:ext cx="5625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>
            <a:stCxn id="100" idx="6"/>
            <a:endCxn id="111" idx="3"/>
          </p:cNvCxnSpPr>
          <p:nvPr/>
        </p:nvCxnSpPr>
        <p:spPr>
          <a:xfrm flipV="1">
            <a:off x="7838332" y="3097367"/>
            <a:ext cx="628738" cy="6150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>
            <a:stCxn id="99" idx="6"/>
            <a:endCxn id="102" idx="2"/>
          </p:cNvCxnSpPr>
          <p:nvPr/>
        </p:nvCxnSpPr>
        <p:spPr>
          <a:xfrm>
            <a:off x="6818544" y="2159000"/>
            <a:ext cx="15815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5826202" y="29089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918982" y="36919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589944" y="315536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589944" y="236895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7452876" y="21253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6943089" y="36919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8163505" y="331877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6793445" y="4149882"/>
            <a:ext cx="738683" cy="457200"/>
            <a:chOff x="6621367" y="4161527"/>
            <a:chExt cx="738683" cy="457200"/>
          </a:xfrm>
        </p:grpSpPr>
        <p:sp>
          <p:nvSpPr>
            <p:cNvPr id="46" name="Блок-схема: узел 45"/>
            <p:cNvSpPr/>
            <p:nvPr/>
          </p:nvSpPr>
          <p:spPr>
            <a:xfrm>
              <a:off x="6902850" y="4161527"/>
              <a:ext cx="457200" cy="457200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ru-RU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621367" y="4199687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</p:grpSp>
      <p:graphicFrame>
        <p:nvGraphicFramePr>
          <p:cNvPr id="14" name="Таблица 13"/>
          <p:cNvGraphicFramePr>
            <a:graphicFrameLocks noGrp="1"/>
          </p:cNvGraphicFramePr>
          <p:nvPr>
            <p:extLst/>
          </p:nvPr>
        </p:nvGraphicFramePr>
        <p:xfrm>
          <a:off x="4356000" y="4161600"/>
          <a:ext cx="109852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7534381"/>
                  </a:ext>
                </a:extLst>
              </a:tr>
            </a:tbl>
          </a:graphicData>
        </a:graphic>
      </p:graphicFrame>
      <p:grpSp>
        <p:nvGrpSpPr>
          <p:cNvPr id="27" name="Группа 26"/>
          <p:cNvGrpSpPr/>
          <p:nvPr/>
        </p:nvGrpSpPr>
        <p:grpSpPr>
          <a:xfrm>
            <a:off x="7465173" y="4540127"/>
            <a:ext cx="871993" cy="473620"/>
            <a:chOff x="7142672" y="4724993"/>
            <a:chExt cx="871993" cy="473620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7160669" y="4741413"/>
              <a:ext cx="853996" cy="457200"/>
              <a:chOff x="6506054" y="4161527"/>
              <a:chExt cx="853996" cy="457200"/>
            </a:xfrm>
          </p:grpSpPr>
          <p:sp>
            <p:nvSpPr>
              <p:cNvPr id="53" name="Блок-схема: узел 52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506054" y="4199687"/>
                <a:ext cx="424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11</a:t>
                </a:r>
                <a:endParaRPr lang="ru-RU" dirty="0"/>
              </a:p>
            </p:txBody>
          </p:sp>
        </p:grpSp>
        <p:cxnSp>
          <p:nvCxnSpPr>
            <p:cNvPr id="16" name="Прямая соединительная линия 15"/>
            <p:cNvCxnSpPr>
              <a:stCxn id="46" idx="5"/>
              <a:endCxn id="53" idx="1"/>
            </p:cNvCxnSpPr>
            <p:nvPr/>
          </p:nvCxnSpPr>
          <p:spPr>
            <a:xfrm>
              <a:off x="7142672" y="4724993"/>
              <a:ext cx="481748" cy="833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Группа 25"/>
          <p:cNvGrpSpPr/>
          <p:nvPr/>
        </p:nvGrpSpPr>
        <p:grpSpPr>
          <a:xfrm>
            <a:off x="5732836" y="4540127"/>
            <a:ext cx="1409047" cy="484000"/>
            <a:chOff x="5845490" y="4708519"/>
            <a:chExt cx="1409047" cy="484000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5845490" y="4735319"/>
              <a:ext cx="947126" cy="457200"/>
              <a:chOff x="6412924" y="4161527"/>
              <a:chExt cx="947126" cy="457200"/>
            </a:xfrm>
          </p:grpSpPr>
          <p:sp>
            <p:nvSpPr>
              <p:cNvPr id="57" name="Блок-схема: узел 56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6412924" y="4225431"/>
                <a:ext cx="575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10+</a:t>
                </a:r>
                <a:endParaRPr lang="ru-RU" dirty="0"/>
              </a:p>
            </p:txBody>
          </p:sp>
        </p:grpSp>
        <p:cxnSp>
          <p:nvCxnSpPr>
            <p:cNvPr id="19" name="Прямая соединительная линия 18"/>
            <p:cNvCxnSpPr>
              <a:stCxn id="46" idx="3"/>
              <a:endCxn id="57" idx="7"/>
            </p:cNvCxnSpPr>
            <p:nvPr/>
          </p:nvCxnSpPr>
          <p:spPr>
            <a:xfrm flipH="1">
              <a:off x="6725661" y="4708519"/>
              <a:ext cx="528876" cy="937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9" name="Таблица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771705"/>
              </p:ext>
            </p:extLst>
          </p:nvPr>
        </p:nvGraphicFramePr>
        <p:xfrm>
          <a:off x="4356000" y="4161600"/>
          <a:ext cx="109852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526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10+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7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SB: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13742703"/>
                  </a:ext>
                </a:extLst>
              </a:tr>
            </a:tbl>
          </a:graphicData>
        </a:graphic>
      </p:graphicFrame>
      <p:grpSp>
        <p:nvGrpSpPr>
          <p:cNvPr id="61" name="Группа 60"/>
          <p:cNvGrpSpPr/>
          <p:nvPr/>
        </p:nvGrpSpPr>
        <p:grpSpPr>
          <a:xfrm>
            <a:off x="6330376" y="4957172"/>
            <a:ext cx="808046" cy="612767"/>
            <a:chOff x="6330376" y="4957172"/>
            <a:chExt cx="808046" cy="612767"/>
          </a:xfrm>
        </p:grpSpPr>
        <p:grpSp>
          <p:nvGrpSpPr>
            <p:cNvPr id="84" name="Группа 83"/>
            <p:cNvGrpSpPr/>
            <p:nvPr/>
          </p:nvGrpSpPr>
          <p:grpSpPr>
            <a:xfrm>
              <a:off x="6330376" y="5112739"/>
              <a:ext cx="808046" cy="457200"/>
              <a:chOff x="6552004" y="4161527"/>
              <a:chExt cx="808046" cy="457200"/>
            </a:xfrm>
          </p:grpSpPr>
          <p:sp>
            <p:nvSpPr>
              <p:cNvPr id="86" name="Блок-схема: узел 85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552004" y="4199687"/>
                <a:ext cx="424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11</a:t>
                </a:r>
                <a:endParaRPr lang="ru-RU" dirty="0"/>
              </a:p>
            </p:txBody>
          </p:sp>
        </p:grpSp>
        <p:cxnSp>
          <p:nvCxnSpPr>
            <p:cNvPr id="36" name="Прямая соединительная линия 35"/>
            <p:cNvCxnSpPr>
              <a:stCxn id="57" idx="5"/>
              <a:endCxn id="86" idx="1"/>
            </p:cNvCxnSpPr>
            <p:nvPr/>
          </p:nvCxnSpPr>
          <p:spPr>
            <a:xfrm>
              <a:off x="6613007" y="4957172"/>
              <a:ext cx="135170" cy="2225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Группа 61"/>
          <p:cNvGrpSpPr/>
          <p:nvPr/>
        </p:nvGrpSpPr>
        <p:grpSpPr>
          <a:xfrm>
            <a:off x="5401847" y="4957172"/>
            <a:ext cx="887870" cy="607003"/>
            <a:chOff x="5401847" y="4957172"/>
            <a:chExt cx="887870" cy="607003"/>
          </a:xfrm>
        </p:grpSpPr>
        <p:grpSp>
          <p:nvGrpSpPr>
            <p:cNvPr id="78" name="Группа 77"/>
            <p:cNvGrpSpPr/>
            <p:nvPr/>
          </p:nvGrpSpPr>
          <p:grpSpPr>
            <a:xfrm>
              <a:off x="5401847" y="5106975"/>
              <a:ext cx="819031" cy="457200"/>
              <a:chOff x="6541019" y="4161527"/>
              <a:chExt cx="819031" cy="457200"/>
            </a:xfrm>
          </p:grpSpPr>
          <p:sp>
            <p:nvSpPr>
              <p:cNvPr id="80" name="Блок-схема: узел 79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541019" y="4211040"/>
                <a:ext cx="44114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13</a:t>
                </a:r>
                <a:endParaRPr lang="ru-RU" dirty="0"/>
              </a:p>
            </p:txBody>
          </p:sp>
        </p:grpSp>
        <p:cxnSp>
          <p:nvCxnSpPr>
            <p:cNvPr id="40" name="Прямая соединительная линия 39"/>
            <p:cNvCxnSpPr>
              <a:stCxn id="57" idx="3"/>
              <a:endCxn id="80" idx="7"/>
            </p:cNvCxnSpPr>
            <p:nvPr/>
          </p:nvCxnSpPr>
          <p:spPr>
            <a:xfrm flipH="1">
              <a:off x="6153923" y="4957172"/>
              <a:ext cx="135794" cy="2167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7" name="Таблица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626371"/>
              </p:ext>
            </p:extLst>
          </p:nvPr>
        </p:nvGraphicFramePr>
        <p:xfrm>
          <a:off x="4356000" y="4161600"/>
          <a:ext cx="109792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</a:t>
                      </a:r>
                      <a:r>
                        <a:rPr 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7534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SAD: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1374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5516507"/>
                  </a:ext>
                </a:extLst>
              </a:tr>
            </a:tbl>
          </a:graphicData>
        </a:graphic>
      </p:graphicFrame>
      <p:grpSp>
        <p:nvGrpSpPr>
          <p:cNvPr id="110" name="Группа 109"/>
          <p:cNvGrpSpPr/>
          <p:nvPr/>
        </p:nvGrpSpPr>
        <p:grpSpPr>
          <a:xfrm>
            <a:off x="7917012" y="4946792"/>
            <a:ext cx="935635" cy="623147"/>
            <a:chOff x="6202787" y="4946792"/>
            <a:chExt cx="935635" cy="623147"/>
          </a:xfrm>
        </p:grpSpPr>
        <p:grpSp>
          <p:nvGrpSpPr>
            <p:cNvPr id="112" name="Группа 111"/>
            <p:cNvGrpSpPr/>
            <p:nvPr/>
          </p:nvGrpSpPr>
          <p:grpSpPr>
            <a:xfrm>
              <a:off x="6202787" y="5112739"/>
              <a:ext cx="935635" cy="457200"/>
              <a:chOff x="6424415" y="4161527"/>
              <a:chExt cx="935635" cy="457200"/>
            </a:xfrm>
          </p:grpSpPr>
          <p:sp>
            <p:nvSpPr>
              <p:cNvPr id="115" name="Блок-схема: узел 114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424415" y="4199687"/>
                <a:ext cx="575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16+</a:t>
                </a:r>
                <a:endParaRPr lang="ru-RU" dirty="0"/>
              </a:p>
            </p:txBody>
          </p:sp>
        </p:grpSp>
        <p:cxnSp>
          <p:nvCxnSpPr>
            <p:cNvPr id="114" name="Прямая соединительная линия 113"/>
            <p:cNvCxnSpPr>
              <a:stCxn id="53" idx="5"/>
              <a:endCxn id="115" idx="1"/>
            </p:cNvCxnSpPr>
            <p:nvPr/>
          </p:nvCxnSpPr>
          <p:spPr>
            <a:xfrm>
              <a:off x="6555986" y="4946792"/>
              <a:ext cx="192191" cy="23290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Группа 116"/>
          <p:cNvGrpSpPr/>
          <p:nvPr/>
        </p:nvGrpSpPr>
        <p:grpSpPr>
          <a:xfrm>
            <a:off x="7043326" y="4946792"/>
            <a:ext cx="925645" cy="617383"/>
            <a:chOff x="5295233" y="4946792"/>
            <a:chExt cx="925645" cy="617383"/>
          </a:xfrm>
        </p:grpSpPr>
        <p:grpSp>
          <p:nvGrpSpPr>
            <p:cNvPr id="119" name="Группа 118"/>
            <p:cNvGrpSpPr/>
            <p:nvPr/>
          </p:nvGrpSpPr>
          <p:grpSpPr>
            <a:xfrm>
              <a:off x="5295233" y="5106975"/>
              <a:ext cx="925645" cy="457200"/>
              <a:chOff x="6434405" y="4161527"/>
              <a:chExt cx="925645" cy="457200"/>
            </a:xfrm>
          </p:grpSpPr>
          <p:sp>
            <p:nvSpPr>
              <p:cNvPr id="122" name="Блок-схема: узел 121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6434405" y="4199687"/>
                <a:ext cx="5757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16+</a:t>
                </a:r>
                <a:endParaRPr lang="ru-RU" dirty="0"/>
              </a:p>
            </p:txBody>
          </p:sp>
        </p:grpSp>
        <p:cxnSp>
          <p:nvCxnSpPr>
            <p:cNvPr id="120" name="Прямая соединительная линия 119"/>
            <p:cNvCxnSpPr>
              <a:stCxn id="53" idx="3"/>
              <a:endCxn id="122" idx="7"/>
            </p:cNvCxnSpPr>
            <p:nvPr/>
          </p:nvCxnSpPr>
          <p:spPr>
            <a:xfrm flipH="1">
              <a:off x="6153923" y="4946792"/>
              <a:ext cx="44905" cy="22713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Группа 125"/>
          <p:cNvGrpSpPr/>
          <p:nvPr/>
        </p:nvGrpSpPr>
        <p:grpSpPr>
          <a:xfrm>
            <a:off x="6361344" y="5569939"/>
            <a:ext cx="777078" cy="646490"/>
            <a:chOff x="6361344" y="4923449"/>
            <a:chExt cx="777078" cy="646490"/>
          </a:xfrm>
        </p:grpSpPr>
        <p:grpSp>
          <p:nvGrpSpPr>
            <p:cNvPr id="128" name="Группа 127"/>
            <p:cNvGrpSpPr/>
            <p:nvPr/>
          </p:nvGrpSpPr>
          <p:grpSpPr>
            <a:xfrm>
              <a:off x="6361344" y="5112739"/>
              <a:ext cx="777078" cy="457200"/>
              <a:chOff x="6582972" y="4161527"/>
              <a:chExt cx="777078" cy="457200"/>
            </a:xfrm>
          </p:grpSpPr>
          <p:sp>
            <p:nvSpPr>
              <p:cNvPr id="131" name="Блок-схема: узел 130"/>
              <p:cNvSpPr/>
              <p:nvPr/>
            </p:nvSpPr>
            <p:spPr>
              <a:xfrm>
                <a:off x="6902850" y="4161527"/>
                <a:ext cx="457200" cy="457200"/>
              </a:xfrm>
              <a:prstGeom prst="flowChartConnector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582972" y="4199687"/>
                <a:ext cx="424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11</a:t>
                </a:r>
                <a:endParaRPr lang="ru-RU" dirty="0"/>
              </a:p>
            </p:txBody>
          </p:sp>
        </p:grpSp>
        <p:cxnSp>
          <p:nvCxnSpPr>
            <p:cNvPr id="129" name="Прямая соединительная линия 128"/>
            <p:cNvCxnSpPr>
              <a:stCxn id="86" idx="4"/>
              <a:endCxn id="131" idx="0"/>
            </p:cNvCxnSpPr>
            <p:nvPr/>
          </p:nvCxnSpPr>
          <p:spPr>
            <a:xfrm>
              <a:off x="6909822" y="4923449"/>
              <a:ext cx="0" cy="18929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4" name="Таблица 1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768140"/>
              </p:ext>
            </p:extLst>
          </p:nvPr>
        </p:nvGraphicFramePr>
        <p:xfrm>
          <a:off x="4356000" y="4156728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SBA:16+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SBC:16+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</a:tbl>
          </a:graphicData>
        </a:graphic>
      </p:graphicFrame>
      <p:graphicFrame>
        <p:nvGraphicFramePr>
          <p:cNvPr id="101" name="Таблица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159545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1535910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5670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551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041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SBA:16+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261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SBC:16+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3902667"/>
                  </a:ext>
                </a:extLst>
              </a:tr>
            </a:tbl>
          </a:graphicData>
        </a:graphic>
      </p:graphicFrame>
      <p:cxnSp>
        <p:nvCxnSpPr>
          <p:cNvPr id="17" name="Прямая соединительная линия 16"/>
          <p:cNvCxnSpPr>
            <a:stCxn id="98" idx="6"/>
            <a:endCxn id="111" idx="2"/>
          </p:cNvCxnSpPr>
          <p:nvPr/>
        </p:nvCxnSpPr>
        <p:spPr>
          <a:xfrm>
            <a:off x="6812180" y="2935722"/>
            <a:ext cx="1587935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97" idx="7"/>
            <a:endCxn id="111" idx="2"/>
          </p:cNvCxnSpPr>
          <p:nvPr/>
        </p:nvCxnSpPr>
        <p:spPr>
          <a:xfrm flipV="1">
            <a:off x="6751589" y="2935722"/>
            <a:ext cx="1648526" cy="61507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99" idx="5"/>
            <a:endCxn id="111" idx="2"/>
          </p:cNvCxnSpPr>
          <p:nvPr/>
        </p:nvCxnSpPr>
        <p:spPr>
          <a:xfrm>
            <a:off x="6751589" y="2320645"/>
            <a:ext cx="1648526" cy="615077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066330" y="3041107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7+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247906" y="262206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7717176" y="236707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7+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50972"/>
              </p:ext>
            </p:extLst>
          </p:nvPr>
        </p:nvGraphicFramePr>
        <p:xfrm>
          <a:off x="4356000" y="4161600"/>
          <a:ext cx="10979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927">
                  <a:extLst>
                    <a:ext uri="{9D8B030D-6E8A-4147-A177-3AD203B41FA5}">
                      <a16:colId xmlns="" xmlns:a16="http://schemas.microsoft.com/office/drawing/2014/main" val="3608657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Очередь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84910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SADG:11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2258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SAB:13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4678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SBA:16+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1037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SBC:16+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05223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633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663366"/>
                </a:solidFill>
              </a:rPr>
              <a:t>Алгоритм </a:t>
            </a:r>
            <a:r>
              <a:rPr lang="en-US" sz="8000" b="1" dirty="0" smtClean="0">
                <a:solidFill>
                  <a:srgbClr val="663366"/>
                </a:solidFill>
              </a:rPr>
              <a:t>A*</a:t>
            </a:r>
            <a:endParaRPr lang="ru-RU" sz="80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11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A* search algorithm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/>
              <a:t>A* search </a:t>
            </a:r>
            <a:r>
              <a:rPr lang="en-US" sz="2400" dirty="0" smtClean="0"/>
              <a:t>algorithm – is an algorithm for finding the shortest path in a graph.</a:t>
            </a:r>
            <a:endParaRPr lang="en-US" sz="24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The idea is to combine admissible heuristic and extended list in branch and bound method.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At each iteration A* selects the path that minimizes: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i="1" dirty="0" smtClean="0"/>
              <a:t>F(n) = G(n) + H(n)</a:t>
            </a:r>
            <a:r>
              <a:rPr lang="en-US" sz="2400" dirty="0" smtClean="0"/>
              <a:t>, where: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i="1" dirty="0" smtClean="0"/>
              <a:t>G(n)</a:t>
            </a:r>
            <a:r>
              <a:rPr lang="en-US" sz="2400" dirty="0" smtClean="0"/>
              <a:t> </a:t>
            </a:r>
            <a:r>
              <a:rPr lang="en-US" sz="2400" dirty="0"/>
              <a:t>is the cost of the path from the start node to </a:t>
            </a:r>
            <a:r>
              <a:rPr lang="en-US" sz="2400" i="1" dirty="0" smtClean="0"/>
              <a:t>n.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i="1" dirty="0" smtClean="0"/>
              <a:t>H(n) </a:t>
            </a:r>
            <a:r>
              <a:rPr lang="en-US" sz="2400" dirty="0"/>
              <a:t>is a </a:t>
            </a:r>
            <a:r>
              <a:rPr lang="en-US" sz="2400" dirty="0" smtClean="0"/>
              <a:t>heuristic</a:t>
            </a:r>
            <a:r>
              <a:rPr lang="en-US" sz="2400" dirty="0"/>
              <a:t> that estimates the cost of the cheapest path from </a:t>
            </a:r>
            <a:r>
              <a:rPr lang="en-US" sz="2400" i="1" dirty="0"/>
              <a:t>n</a:t>
            </a:r>
            <a:r>
              <a:rPr lang="en-US" sz="2400" dirty="0"/>
              <a:t> to the </a:t>
            </a:r>
            <a:r>
              <a:rPr lang="en-US" sz="2400" dirty="0" smtClean="0"/>
              <a:t>goal.</a:t>
            </a:r>
            <a:endParaRPr lang="en-US" sz="2400" i="1" dirty="0" smtClean="0"/>
          </a:p>
          <a:p>
            <a:pPr lvl="2">
              <a:lnSpc>
                <a:spcPct val="100000"/>
              </a:lnSpc>
              <a:spcBef>
                <a:spcPts val="1200"/>
              </a:spcBef>
              <a:buSzPct val="100000"/>
            </a:pPr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Savostin</a:t>
            </a:r>
            <a:r>
              <a:rPr lang="en-US" dirty="0"/>
              <a:t> Peter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916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498600" y="484200"/>
            <a:ext cx="7553520" cy="111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DejaVu Sans"/>
              </a:rPr>
              <a:t>Алгоритм поиска А*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8298720" y="6249240"/>
            <a:ext cx="551160" cy="36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CustomShape 3"/>
          <p:cNvSpPr/>
          <p:nvPr/>
        </p:nvSpPr>
        <p:spPr>
          <a:xfrm>
            <a:off x="498600" y="6249240"/>
            <a:ext cx="6120000" cy="36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2800" b="0" i="1" strike="noStrike" spc="-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Галкина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892080" y="2194560"/>
            <a:ext cx="7152120" cy="110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5"/>
          <p:cNvSpPr/>
          <p:nvPr/>
        </p:nvSpPr>
        <p:spPr>
          <a:xfrm>
            <a:off x="498600" y="2194560"/>
            <a:ext cx="8278560" cy="38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5680" indent="-35280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A* = метод ветвей и границ (</a:t>
            </a:r>
            <a:r>
              <a:rPr lang="ru-RU" sz="2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branch and bound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 </a:t>
            </a:r>
            <a:r>
              <a:rPr lang="ru-RU" sz="2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+ 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список раскрытых вершин (</a:t>
            </a:r>
            <a:r>
              <a:rPr lang="ru-RU" sz="2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extended list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      </a:t>
            </a:r>
            <a:r>
              <a:rPr lang="ru-RU" sz="2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+ 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допустимая оценка (</a:t>
            </a:r>
            <a:r>
              <a:rPr lang="ru-RU" sz="2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admissible heuristic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55680" indent="-35280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Вместо сортировки вершин – поиск вершины с минимальной суммой накопленного расстояния (</a:t>
            </a:r>
            <a:r>
              <a:rPr lang="ru-RU" sz="2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accumulated distance</a:t>
            </a: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 и оценкой расстояния до цели.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4943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Algorithm A*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Булгакова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7413" y="2053671"/>
            <a:ext cx="2045550" cy="7078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Branch &amp; Bound 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768848" y="2053669"/>
            <a:ext cx="2045550" cy="7078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Extended </a:t>
            </a:r>
          </a:p>
          <a:p>
            <a:pPr algn="ctr"/>
            <a:r>
              <a:rPr lang="en-US" sz="2000" b="1" dirty="0" smtClean="0"/>
              <a:t>List</a:t>
            </a:r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231912" y="2055176"/>
            <a:ext cx="2045550" cy="70788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Admissible</a:t>
            </a:r>
          </a:p>
          <a:p>
            <a:pPr algn="ctr"/>
            <a:r>
              <a:rPr lang="en-US" sz="2000" b="1" dirty="0" smtClean="0"/>
              <a:t>Heuristic 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62552" y="2209087"/>
            <a:ext cx="208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+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923467" y="2207586"/>
            <a:ext cx="208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+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503794" y="2224453"/>
            <a:ext cx="208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=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881477" y="2039667"/>
            <a:ext cx="871642" cy="72327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A*</a:t>
            </a:r>
            <a:endParaRPr lang="ru-RU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1186545" y="3265326"/>
            <a:ext cx="204555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Initialize</a:t>
            </a:r>
          </a:p>
          <a:p>
            <a:pPr algn="ctr"/>
            <a:r>
              <a:rPr lang="en-US" sz="2000" b="1" dirty="0" smtClean="0"/>
              <a:t>queue </a:t>
            </a:r>
            <a:endParaRPr lang="ru-RU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637980" y="3265326"/>
            <a:ext cx="204555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Test shortest path </a:t>
            </a:r>
            <a:endParaRPr lang="ru-RU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101044" y="3265326"/>
            <a:ext cx="2045550" cy="13234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Extend first path if not already extended </a:t>
            </a:r>
            <a:endParaRPr lang="ru-RU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638407" y="4506445"/>
            <a:ext cx="2045550" cy="1631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2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Sort by accumulated distance + admissible heuristic</a:t>
            </a:r>
            <a:endParaRPr lang="ru-RU" sz="2000" b="1" dirty="0"/>
          </a:p>
        </p:txBody>
      </p:sp>
      <p:sp>
        <p:nvSpPr>
          <p:cNvPr id="18" name="Улыбающееся лицо 17"/>
          <p:cNvSpPr/>
          <p:nvPr/>
        </p:nvSpPr>
        <p:spPr>
          <a:xfrm>
            <a:off x="1746073" y="4865566"/>
            <a:ext cx="1022775" cy="912973"/>
          </a:xfrm>
          <a:prstGeom prst="smileyFac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>
            <a:stCxn id="20" idx="3"/>
            <a:endCxn id="21" idx="1"/>
          </p:cNvCxnSpPr>
          <p:nvPr/>
        </p:nvCxnSpPr>
        <p:spPr>
          <a:xfrm>
            <a:off x="3232095" y="3619269"/>
            <a:ext cx="40588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>
            <a:stCxn id="21" idx="3"/>
            <a:endCxn id="22" idx="1"/>
          </p:cNvCxnSpPr>
          <p:nvPr/>
        </p:nvCxnSpPr>
        <p:spPr>
          <a:xfrm>
            <a:off x="5683530" y="3619269"/>
            <a:ext cx="417514" cy="30777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ная линия уступом 29"/>
          <p:cNvCxnSpPr>
            <a:stCxn id="22" idx="2"/>
            <a:endCxn id="23" idx="3"/>
          </p:cNvCxnSpPr>
          <p:nvPr/>
        </p:nvCxnSpPr>
        <p:spPr>
          <a:xfrm rot="5400000">
            <a:off x="6037244" y="4235478"/>
            <a:ext cx="733288" cy="143986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ная линия уступом 31"/>
          <p:cNvCxnSpPr>
            <a:stCxn id="23" idx="1"/>
          </p:cNvCxnSpPr>
          <p:nvPr/>
        </p:nvCxnSpPr>
        <p:spPr>
          <a:xfrm rot="10800000" flipH="1">
            <a:off x="3638406" y="3973213"/>
            <a:ext cx="1022775" cy="1348841"/>
          </a:xfrm>
          <a:prstGeom prst="bentConnector4">
            <a:avLst>
              <a:gd name="adj1" fmla="val -22351"/>
              <a:gd name="adj2" fmla="val 8023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Соединительная линия уступом 33"/>
          <p:cNvCxnSpPr>
            <a:stCxn id="21" idx="0"/>
            <a:endCxn id="18" idx="2"/>
          </p:cNvCxnSpPr>
          <p:nvPr/>
        </p:nvCxnSpPr>
        <p:spPr>
          <a:xfrm rot="16200000" flipH="1" flipV="1">
            <a:off x="2175050" y="2836348"/>
            <a:ext cx="2056727" cy="2914682"/>
          </a:xfrm>
          <a:prstGeom prst="bentConnector4">
            <a:avLst>
              <a:gd name="adj1" fmla="val -11115"/>
              <a:gd name="adj2" fmla="val 13486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492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663366"/>
                </a:solidFill>
              </a:rPr>
              <a:t>Проблема алгоритма </a:t>
            </a:r>
            <a:r>
              <a:rPr lang="en-US" sz="6000" b="1" dirty="0" smtClean="0">
                <a:solidFill>
                  <a:srgbClr val="663366"/>
                </a:solidFill>
              </a:rPr>
              <a:t>A*</a:t>
            </a:r>
            <a:endParaRPr lang="ru-RU" sz="60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92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z="3600" dirty="0" smtClean="0"/>
              <a:t>Ограничения алгоритма </a:t>
            </a:r>
            <a:r>
              <a:rPr lang="en-US" sz="3600" dirty="0" smtClean="0"/>
              <a:t>A*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000" dirty="0" smtClean="0"/>
              <a:t>Нужно осторожно выбирать оценку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000" dirty="0" smtClean="0"/>
              <a:t>В случае</a:t>
            </a:r>
            <a:r>
              <a:rPr lang="en-US" sz="2000" dirty="0" smtClean="0"/>
              <a:t> </a:t>
            </a:r>
            <a:r>
              <a:rPr lang="ru-RU" sz="2000" dirty="0" smtClean="0"/>
              <a:t>евклидовых расстояний (например, поиск пути на карте) достаточно допустимой оценки: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000" dirty="0" smtClean="0"/>
              <a:t>H(x, G) &lt;= D(x, G)</a:t>
            </a:r>
            <a:endParaRPr lang="ru-RU" sz="20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ru-RU" sz="2000" dirty="0" smtClean="0"/>
              <a:t>Но в других ситуациях могу понадобиться более жесткие ограничения: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000" dirty="0"/>
              <a:t>|H(x, G) – H(y, G)| &lt;= D(x, y</a:t>
            </a:r>
            <a:r>
              <a:rPr lang="en-US" sz="2000" dirty="0" smtClean="0"/>
              <a:t>) - </a:t>
            </a:r>
            <a:r>
              <a:rPr lang="ru-RU" sz="2000" dirty="0" smtClean="0"/>
              <a:t>согласованная оценка</a:t>
            </a:r>
          </a:p>
          <a:p>
            <a:pPr marL="355600" lvl="1" indent="-355600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SzPct val="100000"/>
            </a:pPr>
            <a:r>
              <a:rPr lang="en-US" sz="2000" dirty="0" smtClean="0"/>
              <a:t>H(x, y) </a:t>
            </a:r>
            <a:r>
              <a:rPr lang="en-US" sz="2000" dirty="0"/>
              <a:t>– </a:t>
            </a:r>
            <a:r>
              <a:rPr lang="ru-RU" sz="2000" dirty="0"/>
              <a:t>предполагаемое </a:t>
            </a:r>
            <a:r>
              <a:rPr lang="ru-RU" sz="2000" dirty="0" smtClean="0"/>
              <a:t>расстояние</a:t>
            </a:r>
          </a:p>
          <a:p>
            <a:pPr marL="355600" lvl="1" indent="-355600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SzPct val="100000"/>
            </a:pPr>
            <a:r>
              <a:rPr lang="en-US" sz="2000" dirty="0" smtClean="0"/>
              <a:t>D(x, y) – </a:t>
            </a:r>
            <a:r>
              <a:rPr lang="ru-RU" sz="2000" dirty="0" smtClean="0"/>
              <a:t>реальное расстояние</a:t>
            </a:r>
          </a:p>
          <a:p>
            <a:pPr marL="355600" lvl="1" indent="-355600">
              <a:lnSpc>
                <a:spcPct val="100000"/>
              </a:lnSpc>
              <a:spcBef>
                <a:spcPts val="1200"/>
              </a:spcBef>
              <a:buClr>
                <a:schemeClr val="accent1"/>
              </a:buClr>
              <a:buSzPct val="100000"/>
            </a:pPr>
            <a:r>
              <a:rPr lang="en-US" sz="2000" dirty="0" smtClean="0"/>
              <a:t>G – </a:t>
            </a:r>
            <a:r>
              <a:rPr lang="ru-RU" sz="2000" dirty="0" smtClean="0"/>
              <a:t>целевая вершина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Шрамов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4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498600" y="484200"/>
            <a:ext cx="7553520" cy="111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DejaVu Sans"/>
              </a:rPr>
              <a:t>Допустимая vs. согласованная эвристическая оценка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8298720" y="6249240"/>
            <a:ext cx="551160" cy="36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3"/>
          <p:cNvSpPr/>
          <p:nvPr/>
        </p:nvSpPr>
        <p:spPr>
          <a:xfrm>
            <a:off x="498600" y="6249240"/>
            <a:ext cx="6120000" cy="36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2800" b="0" i="1" strike="noStrike" spc="-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Галкина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4"/>
          <p:cNvSpPr/>
          <p:nvPr/>
        </p:nvSpPr>
        <p:spPr>
          <a:xfrm>
            <a:off x="892080" y="2194560"/>
            <a:ext cx="7152120" cy="1107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2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– эвристическая оценка расстояния, </a:t>
            </a:r>
            <a:r>
              <a:rPr lang="ru-RU" sz="2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– реальное расстояние между вершинами, </a:t>
            </a:r>
            <a:r>
              <a:rPr lang="ru-RU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х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ru-RU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у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– любые вершины, </a:t>
            </a:r>
            <a:r>
              <a:rPr lang="ru-RU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– целевая вершина.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5"/>
          <p:cNvSpPr/>
          <p:nvPr/>
        </p:nvSpPr>
        <p:spPr>
          <a:xfrm>
            <a:off x="498600" y="3315600"/>
            <a:ext cx="8091000" cy="48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5680" indent="-35280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называется допустимой (</a:t>
            </a:r>
            <a:r>
              <a:rPr lang="ru-RU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admissible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), если: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6"/>
          <p:cNvSpPr/>
          <p:nvPr/>
        </p:nvSpPr>
        <p:spPr>
          <a:xfrm>
            <a:off x="501840" y="4389120"/>
            <a:ext cx="8091000" cy="48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55680" indent="-352800">
              <a:lnSpc>
                <a:spcPct val="100000"/>
              </a:lnSpc>
              <a:buClr>
                <a:srgbClr val="663366"/>
              </a:buClr>
              <a:buFont typeface="Wingdings" charset="2"/>
              <a:buChar char=""/>
            </a:pPr>
            <a:r>
              <a:rPr lang="ru-RU" sz="2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называется согласованной (</a:t>
            </a:r>
            <a:r>
              <a:rPr lang="ru-RU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consistent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), если: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6" name="Изображение 55"/>
          <p:cNvPicPr/>
          <p:nvPr/>
        </p:nvPicPr>
        <p:blipFill>
          <a:blip r:embed="rId2"/>
          <a:stretch/>
        </p:blipFill>
        <p:spPr>
          <a:xfrm>
            <a:off x="1363320" y="3856680"/>
            <a:ext cx="4395240" cy="538200"/>
          </a:xfrm>
          <a:prstGeom prst="rect">
            <a:avLst/>
          </a:prstGeom>
          <a:ln>
            <a:noFill/>
          </a:ln>
        </p:spPr>
      </p:pic>
      <p:pic>
        <p:nvPicPr>
          <p:cNvPr id="57" name="Изображение 56"/>
          <p:cNvPicPr/>
          <p:nvPr/>
        </p:nvPicPr>
        <p:blipFill>
          <a:blip r:embed="rId3"/>
          <a:stretch/>
        </p:blipFill>
        <p:spPr>
          <a:xfrm>
            <a:off x="1116720" y="5019480"/>
            <a:ext cx="7313400" cy="5594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6496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663366"/>
                </a:solidFill>
              </a:rPr>
              <a:t>Термины и основные понятия</a:t>
            </a:r>
            <a:endParaRPr lang="ru-RU" sz="1800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66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498600" y="484200"/>
            <a:ext cx="7553520" cy="111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ru-RU" sz="4400" b="0" strike="noStrike" spc="-1">
                <a:solidFill>
                  <a:srgbClr val="663366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DejaVu Sans"/>
              </a:rPr>
              <a:t>А* работает не всегда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8298720" y="6249240"/>
            <a:ext cx="551160" cy="36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498600" y="6249240"/>
            <a:ext cx="6120000" cy="36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ru-RU" sz="2800" b="0" i="1" strike="noStrike" spc="-1">
                <a:solidFill>
                  <a:srgbClr val="6666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Галкина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7" name="Изображение 46"/>
          <p:cNvPicPr/>
          <p:nvPr/>
        </p:nvPicPr>
        <p:blipFill>
          <a:blip r:embed="rId2"/>
          <a:stretch/>
        </p:blipFill>
        <p:spPr>
          <a:xfrm>
            <a:off x="190080" y="1737360"/>
            <a:ext cx="4911840" cy="2557800"/>
          </a:xfrm>
          <a:prstGeom prst="rect">
            <a:avLst/>
          </a:prstGeom>
          <a:ln>
            <a:noFill/>
          </a:ln>
        </p:spPr>
      </p:pic>
      <p:pic>
        <p:nvPicPr>
          <p:cNvPr id="48" name="Изображение 47"/>
          <p:cNvPicPr/>
          <p:nvPr/>
        </p:nvPicPr>
        <p:blipFill>
          <a:blip r:embed="rId3"/>
          <a:stretch/>
        </p:blipFill>
        <p:spPr>
          <a:xfrm>
            <a:off x="5219280" y="1678680"/>
            <a:ext cx="3340440" cy="3312000"/>
          </a:xfrm>
          <a:prstGeom prst="rect">
            <a:avLst/>
          </a:prstGeom>
          <a:ln>
            <a:noFill/>
          </a:ln>
        </p:spPr>
      </p:pic>
      <p:sp>
        <p:nvSpPr>
          <p:cNvPr id="49" name="CustomShape 4"/>
          <p:cNvSpPr/>
          <p:nvPr/>
        </p:nvSpPr>
        <p:spPr>
          <a:xfrm>
            <a:off x="182880" y="4975560"/>
            <a:ext cx="7495560" cy="173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Вершина </a:t>
            </a:r>
            <a:r>
              <a:rPr lang="ru-RU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С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будет раскрыта только в правой ветви,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поэтому </a:t>
            </a:r>
            <a:r>
              <a:rPr lang="ru-RU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кратчайший путь не будет найден</a:t>
            </a: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1374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774" y="496794"/>
            <a:ext cx="7556313" cy="1116106"/>
          </a:xfrm>
        </p:spPr>
        <p:txBody>
          <a:bodyPr/>
          <a:lstStyle/>
          <a:p>
            <a:r>
              <a:rPr lang="ru-RU" dirty="0"/>
              <a:t> </a:t>
            </a:r>
            <a:r>
              <a:rPr lang="en-US" sz="3200" dirty="0"/>
              <a:t>Admissible </a:t>
            </a:r>
            <a:r>
              <a:rPr lang="en-US" sz="3200" dirty="0" smtClean="0"/>
              <a:t>heuristic problem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58909" y="62620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19" name="Footer Placeholder 4"/>
          <p:cNvSpPr txBox="1">
            <a:spLocks/>
          </p:cNvSpPr>
          <p:nvPr/>
        </p:nvSpPr>
        <p:spPr>
          <a:xfrm>
            <a:off x="269873" y="62620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>
                <a:solidFill>
                  <a:schemeClr val="accent3"/>
                </a:solidFill>
              </a:rPr>
              <a:t>Мартиросян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5" name="Кольцо 4"/>
          <p:cNvSpPr/>
          <p:nvPr/>
        </p:nvSpPr>
        <p:spPr>
          <a:xfrm>
            <a:off x="705697" y="3353316"/>
            <a:ext cx="596900" cy="546100"/>
          </a:xfrm>
          <a:prstGeom prst="donut">
            <a:avLst>
              <a:gd name="adj" fmla="val 54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0900" y="3441700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>
            <a:stCxn id="5" idx="6"/>
          </p:cNvCxnSpPr>
          <p:nvPr/>
        </p:nvCxnSpPr>
        <p:spPr>
          <a:xfrm flipV="1">
            <a:off x="1302597" y="3136900"/>
            <a:ext cx="538903" cy="4894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02597" y="3607881"/>
            <a:ext cx="538903" cy="5079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Кольцо 20"/>
          <p:cNvSpPr/>
          <p:nvPr/>
        </p:nvSpPr>
        <p:spPr>
          <a:xfrm>
            <a:off x="1841500" y="2807216"/>
            <a:ext cx="596900" cy="546100"/>
          </a:xfrm>
          <a:prstGeom prst="donut">
            <a:avLst>
              <a:gd name="adj" fmla="val 54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Кольцо 21"/>
          <p:cNvSpPr/>
          <p:nvPr/>
        </p:nvSpPr>
        <p:spPr>
          <a:xfrm>
            <a:off x="1841500" y="3880931"/>
            <a:ext cx="596900" cy="546100"/>
          </a:xfrm>
          <a:prstGeom prst="donut">
            <a:avLst>
              <a:gd name="adj" fmla="val 54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2438400" y="3080266"/>
            <a:ext cx="538903" cy="5079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440094" y="3607881"/>
            <a:ext cx="538903" cy="4894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Кольцо 24"/>
          <p:cNvSpPr/>
          <p:nvPr/>
        </p:nvSpPr>
        <p:spPr>
          <a:xfrm>
            <a:off x="2977303" y="3353316"/>
            <a:ext cx="596900" cy="546100"/>
          </a:xfrm>
          <a:prstGeom prst="donut">
            <a:avLst>
              <a:gd name="adj" fmla="val 54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7" name="Прямая соединительная линия 26"/>
          <p:cNvCxnSpPr>
            <a:stCxn id="25" idx="6"/>
          </p:cNvCxnSpPr>
          <p:nvPr/>
        </p:nvCxnSpPr>
        <p:spPr>
          <a:xfrm>
            <a:off x="3574203" y="3626366"/>
            <a:ext cx="5627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Кольцо 27"/>
          <p:cNvSpPr/>
          <p:nvPr/>
        </p:nvSpPr>
        <p:spPr>
          <a:xfrm>
            <a:off x="4135236" y="3353316"/>
            <a:ext cx="596900" cy="546100"/>
          </a:xfrm>
          <a:prstGeom prst="donut">
            <a:avLst>
              <a:gd name="adj" fmla="val 547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03001" y="2882593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1999403" y="3975518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140440" y="3451532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291293" y="3441700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346550" y="2984009"/>
            <a:ext cx="27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ru-RU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1297363" y="3898752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605241" y="3900182"/>
            <a:ext cx="5033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10</a:t>
            </a:r>
            <a:endParaRPr lang="ru-RU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2633539" y="3019118"/>
            <a:ext cx="27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1</a:t>
            </a:r>
            <a:endParaRPr lang="ru-RU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3595946" y="3276551"/>
            <a:ext cx="835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100</a:t>
            </a:r>
            <a:endParaRPr lang="ru-RU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1841500" y="2426078"/>
            <a:ext cx="684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100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03400" y="4508704"/>
            <a:ext cx="684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0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77303" y="3964471"/>
            <a:ext cx="684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0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32600" y="2241412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6253067" y="2943964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7427357" y="2968620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6254077" y="3981893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7427357" y="3998567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7427357" y="4847258"/>
            <a:ext cx="27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ru-RU" dirty="0"/>
          </a:p>
        </p:txBody>
      </p:sp>
      <p:cxnSp>
        <p:nvCxnSpPr>
          <p:cNvPr id="53" name="Прямая соединительная линия 52"/>
          <p:cNvCxnSpPr>
            <a:stCxn id="46" idx="2"/>
            <a:endCxn id="47" idx="0"/>
          </p:cNvCxnSpPr>
          <p:nvPr/>
        </p:nvCxnSpPr>
        <p:spPr>
          <a:xfrm flipH="1">
            <a:off x="6392767" y="2610744"/>
            <a:ext cx="579533" cy="3332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46" idx="2"/>
            <a:endCxn id="48" idx="0"/>
          </p:cNvCxnSpPr>
          <p:nvPr/>
        </p:nvCxnSpPr>
        <p:spPr>
          <a:xfrm>
            <a:off x="6972300" y="2610744"/>
            <a:ext cx="594757" cy="3578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48" idx="2"/>
            <a:endCxn id="50" idx="0"/>
          </p:cNvCxnSpPr>
          <p:nvPr/>
        </p:nvCxnSpPr>
        <p:spPr>
          <a:xfrm>
            <a:off x="7567057" y="3337952"/>
            <a:ext cx="0" cy="6606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47" idx="2"/>
            <a:endCxn id="49" idx="0"/>
          </p:cNvCxnSpPr>
          <p:nvPr/>
        </p:nvCxnSpPr>
        <p:spPr>
          <a:xfrm>
            <a:off x="6392767" y="3313296"/>
            <a:ext cx="1010" cy="66859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49" idx="2"/>
          </p:cNvCxnSpPr>
          <p:nvPr/>
        </p:nvCxnSpPr>
        <p:spPr>
          <a:xfrm flipH="1">
            <a:off x="6392767" y="4351225"/>
            <a:ext cx="1010" cy="3267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50" idx="2"/>
            <a:endCxn id="51" idx="0"/>
          </p:cNvCxnSpPr>
          <p:nvPr/>
        </p:nvCxnSpPr>
        <p:spPr>
          <a:xfrm>
            <a:off x="7567057" y="4367899"/>
            <a:ext cx="0" cy="47935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558165" y="2970461"/>
            <a:ext cx="832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smtClean="0">
                <a:solidFill>
                  <a:srgbClr val="FF0000"/>
                </a:solidFill>
              </a:rPr>
              <a:t>1+100=101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548186" y="3898752"/>
            <a:ext cx="832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2+0=2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635250" y="2896007"/>
            <a:ext cx="832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1+1=1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734108" y="4000462"/>
            <a:ext cx="832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11+0=11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706757" y="4847258"/>
            <a:ext cx="832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111+0=111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2" name="Крест 71"/>
          <p:cNvSpPr/>
          <p:nvPr/>
        </p:nvSpPr>
        <p:spPr>
          <a:xfrm rot="2866888">
            <a:off x="6166166" y="4274101"/>
            <a:ext cx="441527" cy="442800"/>
          </a:xfrm>
          <a:prstGeom prst="plus">
            <a:avLst>
              <a:gd name="adj" fmla="val 45237"/>
            </a:avLst>
          </a:prstGeom>
          <a:gradFill>
            <a:gsLst>
              <a:gs pos="100000">
                <a:srgbClr val="FF0000"/>
              </a:gs>
              <a:gs pos="100000">
                <a:schemeClr val="accent1">
                  <a:tint val="70000"/>
                  <a:shade val="100000"/>
                  <a:alpha val="100000"/>
                  <a:satMod val="200000"/>
                  <a:lumMod val="100000"/>
                </a:schemeClr>
              </a:gs>
            </a:gsLst>
            <a:lin ang="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/>
          <p:cNvSpPr txBox="1"/>
          <p:nvPr/>
        </p:nvSpPr>
        <p:spPr>
          <a:xfrm>
            <a:off x="358774" y="5482617"/>
            <a:ext cx="8620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/>
                <a:cs typeface="Arial"/>
              </a:rPr>
              <a:t>Из-за </a:t>
            </a:r>
            <a:r>
              <a:rPr lang="en-US" dirty="0" smtClean="0">
                <a:latin typeface="Arial"/>
                <a:cs typeface="Arial"/>
              </a:rPr>
              <a:t>exten</a:t>
            </a:r>
            <a:r>
              <a:rPr lang="en-US" dirty="0">
                <a:latin typeface="Arial"/>
                <a:cs typeface="Arial"/>
              </a:rPr>
              <a:t>d</a:t>
            </a:r>
            <a:r>
              <a:rPr lang="en-US" dirty="0" smtClean="0">
                <a:latin typeface="Arial"/>
                <a:cs typeface="Arial"/>
              </a:rPr>
              <a:t>ed list </a:t>
            </a:r>
            <a:r>
              <a:rPr lang="ru-RU" dirty="0" smtClean="0">
                <a:latin typeface="Arial"/>
                <a:cs typeface="Arial"/>
              </a:rPr>
              <a:t>мы не будем искать дальше в ветке </a:t>
            </a:r>
            <a:r>
              <a:rPr lang="en-US" dirty="0" smtClean="0">
                <a:latin typeface="Arial"/>
                <a:cs typeface="Arial"/>
              </a:rPr>
              <a:t>S, A, C</a:t>
            </a:r>
            <a:r>
              <a:rPr lang="ru-RU" dirty="0" smtClean="0">
                <a:latin typeface="Arial"/>
                <a:cs typeface="Arial"/>
              </a:rPr>
              <a:t>, так как уже искали продолжение </a:t>
            </a:r>
            <a:r>
              <a:rPr lang="en-US" dirty="0" smtClean="0">
                <a:latin typeface="Arial"/>
                <a:cs typeface="Arial"/>
              </a:rPr>
              <a:t>C </a:t>
            </a:r>
            <a:r>
              <a:rPr lang="ru-RU" dirty="0" smtClean="0">
                <a:latin typeface="Arial"/>
                <a:cs typeface="Arial"/>
              </a:rPr>
              <a:t>в ветке </a:t>
            </a:r>
            <a:r>
              <a:rPr lang="en-US" dirty="0" smtClean="0">
                <a:latin typeface="Arial"/>
                <a:cs typeface="Arial"/>
              </a:rPr>
              <a:t>  S, B, C, G</a:t>
            </a:r>
            <a:r>
              <a:rPr lang="ru-RU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 = &gt; </a:t>
            </a:r>
            <a:r>
              <a:rPr lang="ru-RU" dirty="0" smtClean="0">
                <a:latin typeface="Arial"/>
                <a:cs typeface="Arial"/>
              </a:rPr>
              <a:t>получаем неверный ответ</a:t>
            </a:r>
            <a:endParaRPr lang="ru-RU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13174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Problem with admissible heuristic</a:t>
            </a:r>
            <a:r>
              <a:rPr lang="ru-RU" sz="4000" dirty="0" smtClean="0"/>
              <a:t> (</a:t>
            </a:r>
            <a:r>
              <a:rPr lang="en-US" sz="4000" dirty="0" smtClean="0"/>
              <a:t>A* algorithm)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Попов К.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498474" y="260604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8" name="Блок-схема: узел 7"/>
          <p:cNvSpPr/>
          <p:nvPr/>
        </p:nvSpPr>
        <p:spPr>
          <a:xfrm>
            <a:off x="2804985" y="260604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9" name="Блок-схема: узел 8"/>
          <p:cNvSpPr/>
          <p:nvPr/>
        </p:nvSpPr>
        <p:spPr>
          <a:xfrm>
            <a:off x="4480560" y="260604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ru-RU" dirty="0"/>
          </a:p>
        </p:txBody>
      </p:sp>
      <p:sp>
        <p:nvSpPr>
          <p:cNvPr id="10" name="Блок-схема: узел 9"/>
          <p:cNvSpPr/>
          <p:nvPr/>
        </p:nvSpPr>
        <p:spPr>
          <a:xfrm>
            <a:off x="1664208" y="201168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1667112" y="3270971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>
            <a:stCxn id="6" idx="6"/>
            <a:endCxn id="10" idx="2"/>
          </p:cNvCxnSpPr>
          <p:nvPr/>
        </p:nvCxnSpPr>
        <p:spPr>
          <a:xfrm flipV="1">
            <a:off x="955674" y="2240280"/>
            <a:ext cx="708534" cy="594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6"/>
            <a:endCxn id="11" idx="2"/>
          </p:cNvCxnSpPr>
          <p:nvPr/>
        </p:nvCxnSpPr>
        <p:spPr>
          <a:xfrm>
            <a:off x="955674" y="2834640"/>
            <a:ext cx="711438" cy="6649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1" idx="6"/>
            <a:endCxn id="8" idx="2"/>
          </p:cNvCxnSpPr>
          <p:nvPr/>
        </p:nvCxnSpPr>
        <p:spPr>
          <a:xfrm flipV="1">
            <a:off x="2124312" y="2834640"/>
            <a:ext cx="680673" cy="66493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0" idx="6"/>
            <a:endCxn id="8" idx="2"/>
          </p:cNvCxnSpPr>
          <p:nvPr/>
        </p:nvCxnSpPr>
        <p:spPr>
          <a:xfrm>
            <a:off x="2121408" y="2240280"/>
            <a:ext cx="683577" cy="594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8" idx="6"/>
            <a:endCxn id="9" idx="2"/>
          </p:cNvCxnSpPr>
          <p:nvPr/>
        </p:nvCxnSpPr>
        <p:spPr>
          <a:xfrm>
            <a:off x="3262185" y="2834640"/>
            <a:ext cx="121837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168716" y="2161103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ru-RU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1168716" y="3209615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ru-RU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2465545" y="2159614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</a:t>
            </a:r>
            <a:endParaRPr lang="ru-RU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2467894" y="3200470"/>
            <a:ext cx="3802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</a:t>
            </a:r>
            <a:endParaRPr lang="ru-RU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3727534" y="2510028"/>
            <a:ext cx="4780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100</a:t>
            </a:r>
            <a:endParaRPr lang="ru-RU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1858743" y="1794166"/>
            <a:ext cx="434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/>
                </a:solidFill>
              </a:rPr>
              <a:t>100</a:t>
            </a:r>
            <a:endParaRPr lang="ru-RU" sz="1200" dirty="0">
              <a:solidFill>
                <a:schemeClr val="accent5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858743" y="3728171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5"/>
                </a:solidFill>
              </a:rPr>
              <a:t>0</a:t>
            </a:r>
            <a:endParaRPr lang="ru-RU" sz="1200" dirty="0">
              <a:solidFill>
                <a:schemeClr val="accent5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33585" y="3028605"/>
            <a:ext cx="268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5"/>
                </a:solidFill>
              </a:rPr>
              <a:t>0</a:t>
            </a:r>
            <a:endParaRPr lang="ru-RU" sz="1200" dirty="0">
              <a:solidFill>
                <a:schemeClr val="accent5"/>
              </a:solidFill>
            </a:endParaRPr>
          </a:p>
        </p:txBody>
      </p:sp>
      <p:sp>
        <p:nvSpPr>
          <p:cNvPr id="41" name="Блок-схема: узел 40"/>
          <p:cNvSpPr/>
          <p:nvPr/>
        </p:nvSpPr>
        <p:spPr>
          <a:xfrm>
            <a:off x="6967728" y="1794166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42" name="Блок-схема: узел 41"/>
          <p:cNvSpPr/>
          <p:nvPr/>
        </p:nvSpPr>
        <p:spPr>
          <a:xfrm>
            <a:off x="6116713" y="260604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3" name="Блок-схема: узел 42"/>
          <p:cNvSpPr/>
          <p:nvPr/>
        </p:nvSpPr>
        <p:spPr>
          <a:xfrm>
            <a:off x="7790688" y="2606040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ru-RU" dirty="0"/>
          </a:p>
        </p:txBody>
      </p:sp>
      <p:cxnSp>
        <p:nvCxnSpPr>
          <p:cNvPr id="45" name="Прямая со стрелкой 44"/>
          <p:cNvCxnSpPr>
            <a:stCxn id="41" idx="3"/>
            <a:endCxn id="42" idx="7"/>
          </p:cNvCxnSpPr>
          <p:nvPr/>
        </p:nvCxnSpPr>
        <p:spPr>
          <a:xfrm flipH="1">
            <a:off x="6506958" y="2184411"/>
            <a:ext cx="527725" cy="4885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41" idx="5"/>
            <a:endCxn id="43" idx="1"/>
          </p:cNvCxnSpPr>
          <p:nvPr/>
        </p:nvCxnSpPr>
        <p:spPr>
          <a:xfrm>
            <a:off x="7357973" y="2184411"/>
            <a:ext cx="499670" cy="4885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794774" y="2086440"/>
            <a:ext cx="1109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1+</a:t>
            </a:r>
            <a:r>
              <a:rPr lang="en-US" sz="1400" dirty="0" smtClean="0">
                <a:solidFill>
                  <a:schemeClr val="accent5"/>
                </a:solidFill>
              </a:rPr>
              <a:t>100</a:t>
            </a:r>
            <a:r>
              <a:rPr lang="en-US" sz="1400" dirty="0" smtClean="0"/>
              <a:t>=101</a:t>
            </a:r>
            <a:endParaRPr lang="ru-RU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7643989" y="2086440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1+</a:t>
            </a:r>
            <a:r>
              <a:rPr lang="en-US" sz="1400" dirty="0" smtClean="0">
                <a:solidFill>
                  <a:schemeClr val="accent5"/>
                </a:solidFill>
              </a:rPr>
              <a:t>0</a:t>
            </a:r>
            <a:r>
              <a:rPr lang="en-US" sz="1400" dirty="0" smtClean="0"/>
              <a:t>=1</a:t>
            </a:r>
            <a:endParaRPr lang="ru-RU" sz="1400" dirty="0"/>
          </a:p>
        </p:txBody>
      </p:sp>
      <p:sp>
        <p:nvSpPr>
          <p:cNvPr id="50" name="Блок-схема: узел 49"/>
          <p:cNvSpPr/>
          <p:nvPr/>
        </p:nvSpPr>
        <p:spPr>
          <a:xfrm>
            <a:off x="7790688" y="3533099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52" name="Прямая со стрелкой 51"/>
          <p:cNvCxnSpPr>
            <a:stCxn id="43" idx="4"/>
            <a:endCxn id="50" idx="0"/>
          </p:cNvCxnSpPr>
          <p:nvPr/>
        </p:nvCxnSpPr>
        <p:spPr>
          <a:xfrm>
            <a:off x="8019288" y="3063240"/>
            <a:ext cx="0" cy="4698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118611" y="3144281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11+</a:t>
            </a:r>
            <a:r>
              <a:rPr lang="en-US" sz="1400" dirty="0" smtClean="0">
                <a:solidFill>
                  <a:schemeClr val="accent5"/>
                </a:solidFill>
              </a:rPr>
              <a:t>0</a:t>
            </a:r>
            <a:r>
              <a:rPr lang="en-US" sz="1400" dirty="0" smtClean="0"/>
              <a:t>=11</a:t>
            </a:r>
            <a:endParaRPr lang="ru-RU" sz="1400" dirty="0"/>
          </a:p>
        </p:txBody>
      </p:sp>
      <p:sp>
        <p:nvSpPr>
          <p:cNvPr id="54" name="Блок-схема: узел 53"/>
          <p:cNvSpPr/>
          <p:nvPr/>
        </p:nvSpPr>
        <p:spPr>
          <a:xfrm>
            <a:off x="7790688" y="4393496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</a:t>
            </a:r>
            <a:endParaRPr lang="ru-RU" dirty="0"/>
          </a:p>
        </p:txBody>
      </p:sp>
      <p:cxnSp>
        <p:nvCxnSpPr>
          <p:cNvPr id="56" name="Прямая со стрелкой 55"/>
          <p:cNvCxnSpPr>
            <a:stCxn id="50" idx="4"/>
            <a:endCxn id="54" idx="0"/>
          </p:cNvCxnSpPr>
          <p:nvPr/>
        </p:nvCxnSpPr>
        <p:spPr>
          <a:xfrm>
            <a:off x="8019288" y="3990299"/>
            <a:ext cx="0" cy="4031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8054787" y="4038008"/>
            <a:ext cx="1109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111+</a:t>
            </a:r>
            <a:r>
              <a:rPr lang="en-US" sz="1400" dirty="0" smtClean="0">
                <a:solidFill>
                  <a:schemeClr val="accent5"/>
                </a:solidFill>
              </a:rPr>
              <a:t>0</a:t>
            </a:r>
            <a:r>
              <a:rPr lang="en-US" sz="1400" dirty="0" smtClean="0"/>
              <a:t>=111</a:t>
            </a:r>
            <a:endParaRPr lang="ru-RU" sz="1400" dirty="0"/>
          </a:p>
        </p:txBody>
      </p:sp>
      <p:sp>
        <p:nvSpPr>
          <p:cNvPr id="58" name="Блок-схема: узел 57"/>
          <p:cNvSpPr/>
          <p:nvPr/>
        </p:nvSpPr>
        <p:spPr>
          <a:xfrm>
            <a:off x="6110414" y="3539257"/>
            <a:ext cx="457200" cy="457200"/>
          </a:xfrm>
          <a:prstGeom prst="flowChartConnec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60" name="Прямая со стрелкой 59"/>
          <p:cNvCxnSpPr>
            <a:stCxn id="42" idx="4"/>
            <a:endCxn id="58" idx="0"/>
          </p:cNvCxnSpPr>
          <p:nvPr/>
        </p:nvCxnSpPr>
        <p:spPr>
          <a:xfrm flipH="1">
            <a:off x="6339014" y="3063240"/>
            <a:ext cx="6299" cy="4760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521226" y="3144352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2+</a:t>
            </a:r>
            <a:r>
              <a:rPr lang="en-US" sz="1400" dirty="0" smtClean="0">
                <a:solidFill>
                  <a:schemeClr val="accent5"/>
                </a:solidFill>
              </a:rPr>
              <a:t>0</a:t>
            </a:r>
            <a:r>
              <a:rPr lang="en-US" sz="1400" dirty="0" smtClean="0"/>
              <a:t>=2</a:t>
            </a:r>
            <a:endParaRPr lang="ru-RU" sz="1400" dirty="0"/>
          </a:p>
        </p:txBody>
      </p:sp>
      <p:cxnSp>
        <p:nvCxnSpPr>
          <p:cNvPr id="63" name="Прямая со стрелкой 62"/>
          <p:cNvCxnSpPr>
            <a:stCxn id="58" idx="4"/>
          </p:cNvCxnSpPr>
          <p:nvPr/>
        </p:nvCxnSpPr>
        <p:spPr>
          <a:xfrm>
            <a:off x="6339014" y="3996457"/>
            <a:ext cx="0" cy="4749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6239692" y="4191896"/>
            <a:ext cx="201600" cy="201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6239692" y="4172135"/>
            <a:ext cx="201600" cy="201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36247" y="3953723"/>
            <a:ext cx="4360553" cy="1477328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SA = 101, SB = 1, min = SB, </a:t>
            </a:r>
            <a:r>
              <a:rPr lang="en-US" dirty="0" err="1" smtClean="0"/>
              <a:t>ext</a:t>
            </a:r>
            <a:r>
              <a:rPr lang="en-US" dirty="0" smtClean="0"/>
              <a:t> = [S]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SBC = 11, min = SBC, </a:t>
            </a:r>
            <a:r>
              <a:rPr lang="en-US" dirty="0" err="1" smtClean="0"/>
              <a:t>ext</a:t>
            </a:r>
            <a:r>
              <a:rPr lang="en-US" dirty="0" smtClean="0"/>
              <a:t> = [S, B]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SBCG = 111, min = SA, </a:t>
            </a:r>
            <a:r>
              <a:rPr lang="en-US" dirty="0" err="1" smtClean="0"/>
              <a:t>ext</a:t>
            </a:r>
            <a:r>
              <a:rPr lang="en-US" dirty="0" smtClean="0"/>
              <a:t> = [S, B, C]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SAC = 2, min = SAC, </a:t>
            </a:r>
            <a:r>
              <a:rPr lang="en-US" dirty="0" err="1" smtClean="0"/>
              <a:t>ext</a:t>
            </a:r>
            <a:r>
              <a:rPr lang="en-US" dirty="0" smtClean="0"/>
              <a:t> = [S, B, C, A]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 in extended, stop</a:t>
            </a:r>
            <a:endParaRPr lang="ru-RU" dirty="0"/>
          </a:p>
        </p:txBody>
      </p:sp>
      <p:cxnSp>
        <p:nvCxnSpPr>
          <p:cNvPr id="72" name="Прямая со стрелкой 71"/>
          <p:cNvCxnSpPr/>
          <p:nvPr/>
        </p:nvCxnSpPr>
        <p:spPr>
          <a:xfrm flipV="1">
            <a:off x="8609586" y="4373735"/>
            <a:ext cx="243061" cy="6646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758312" y="5016623"/>
            <a:ext cx="1459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shortest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682590" y="4572928"/>
            <a:ext cx="2812950" cy="175432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Decision -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Consistent heuristic: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Admissible:</a:t>
            </a:r>
          </a:p>
          <a:p>
            <a:r>
              <a:rPr lang="en-US" dirty="0" smtClean="0"/>
              <a:t>H(</a:t>
            </a:r>
            <a:r>
              <a:rPr lang="en-US" dirty="0" err="1" smtClean="0"/>
              <a:t>x,g</a:t>
            </a:r>
            <a:r>
              <a:rPr lang="en-US" dirty="0" smtClean="0"/>
              <a:t>)&lt;=D(</a:t>
            </a:r>
            <a:r>
              <a:rPr lang="en-US" dirty="0" err="1" smtClean="0"/>
              <a:t>x,g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Consistent:</a:t>
            </a:r>
          </a:p>
          <a:p>
            <a:r>
              <a:rPr lang="en-US" dirty="0" smtClean="0"/>
              <a:t>|H(</a:t>
            </a:r>
            <a:r>
              <a:rPr lang="en-US" dirty="0" err="1" smtClean="0"/>
              <a:t>x,g</a:t>
            </a:r>
            <a:r>
              <a:rPr lang="en-US" dirty="0" smtClean="0"/>
              <a:t>)-H(</a:t>
            </a:r>
            <a:r>
              <a:rPr lang="en-US" dirty="0" err="1" smtClean="0"/>
              <a:t>y,g</a:t>
            </a:r>
            <a:r>
              <a:rPr lang="en-US" dirty="0" smtClean="0"/>
              <a:t>)|&lt;=D(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6752233" y="2351898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334107" y="2365218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1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645275" y="3129902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2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645275" y="4038008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3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345313" y="3153560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4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430578" y="4041556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5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989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981200"/>
            <a:ext cx="7800135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ru-RU" sz="4800" b="1" dirty="0" smtClean="0">
                <a:solidFill>
                  <a:schemeClr val="accent1"/>
                </a:solidFill>
              </a:rPr>
              <a:t>Сравнение алгоритмов</a:t>
            </a:r>
            <a:endParaRPr lang="ru-RU" sz="4800" b="1" dirty="0">
              <a:solidFill>
                <a:schemeClr val="accent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02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Algorithms’ Comparison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Попов К.</a:t>
            </a:r>
            <a:endParaRPr lang="en-US" dirty="0">
              <a:solidFill>
                <a:schemeClr val="accent3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361197"/>
              </p:ext>
            </p:extLst>
          </p:nvPr>
        </p:nvGraphicFramePr>
        <p:xfrm>
          <a:off x="498472" y="1997415"/>
          <a:ext cx="6450968" cy="2216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424">
                  <a:extLst>
                    <a:ext uri="{9D8B030D-6E8A-4147-A177-3AD203B41FA5}">
                      <a16:colId xmlns:a16="http://schemas.microsoft.com/office/drawing/2014/main" xmlns="" val="1604928214"/>
                    </a:ext>
                  </a:extLst>
                </a:gridCol>
                <a:gridCol w="1572768">
                  <a:extLst>
                    <a:ext uri="{9D8B030D-6E8A-4147-A177-3AD203B41FA5}">
                      <a16:colId xmlns:a16="http://schemas.microsoft.com/office/drawing/2014/main" xmlns="" val="1853609565"/>
                    </a:ext>
                  </a:extLst>
                </a:gridCol>
                <a:gridCol w="1636776">
                  <a:extLst>
                    <a:ext uri="{9D8B030D-6E8A-4147-A177-3AD203B41FA5}">
                      <a16:colId xmlns:a16="http://schemas.microsoft.com/office/drawing/2014/main" xmlns="" val="3495259062"/>
                    </a:ext>
                  </a:extLst>
                </a:gridCol>
              </a:tblGrid>
              <a:tr h="733552">
                <a:tc>
                  <a:txBody>
                    <a:bodyPr/>
                    <a:lstStyle/>
                    <a:p>
                      <a:r>
                        <a:rPr lang="en-US" dirty="0" smtClean="0"/>
                        <a:t>Algorithm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Case 1 (#extended)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Case 2 (#extended)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4913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Branch</a:t>
                      </a:r>
                      <a:r>
                        <a:rPr lang="en-US" baseline="0" dirty="0" smtClean="0"/>
                        <a:t> &amp; Bound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1325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B&amp;B + extended list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09728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B&amp;B + admissible heuristic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4588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568809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98472" y="4425614"/>
            <a:ext cx="7707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 it all depends on the nature of the space that you're trying to </a:t>
            </a:r>
            <a:r>
              <a:rPr lang="en-US" dirty="0" smtClean="0"/>
              <a:t>explore.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519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981200"/>
            <a:ext cx="7800135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ru-RU" sz="8000" b="1" dirty="0" smtClean="0">
                <a:solidFill>
                  <a:schemeClr val="accent1"/>
                </a:solidFill>
              </a:rPr>
              <a:t>Вопросы</a:t>
            </a:r>
            <a:endParaRPr lang="ru-RU" sz="4800" b="1" dirty="0">
              <a:solidFill>
                <a:schemeClr val="accent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283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which cases does the </a:t>
            </a:r>
            <a:r>
              <a:rPr lang="en-US" dirty="0" smtClean="0"/>
              <a:t>admissible </a:t>
            </a:r>
            <a:r>
              <a:rPr lang="en-US" dirty="0"/>
              <a:t>heuristic </a:t>
            </a:r>
            <a:r>
              <a:rPr lang="en-US" dirty="0" smtClean="0"/>
              <a:t> algorithm </a:t>
            </a:r>
            <a:r>
              <a:rPr lang="en-US" dirty="0"/>
              <a:t>work ?</a:t>
            </a:r>
            <a:endParaRPr lang="ru-RU" dirty="0"/>
          </a:p>
          <a:p>
            <a:endParaRPr lang="en-US" dirty="0"/>
          </a:p>
          <a:p>
            <a:endParaRPr lang="en-US" smtClean="0"/>
          </a:p>
          <a:p>
            <a:endParaRPr lang="ru-RU" dirty="0" smtClean="0"/>
          </a:p>
          <a:p>
            <a:r>
              <a:rPr lang="en-US" dirty="0" smtClean="0"/>
              <a:t>What is consistency condition?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095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>
                <a:solidFill>
                  <a:schemeClr val="accent3"/>
                </a:solidFill>
              </a:rPr>
              <a:t>Мартиросян</a:t>
            </a:r>
            <a:endParaRPr lang="en-US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988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Questions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What is </a:t>
            </a:r>
            <a:r>
              <a:rPr lang="en-US" i="1" dirty="0" smtClean="0"/>
              <a:t>consistency</a:t>
            </a:r>
            <a:r>
              <a:rPr lang="en-US" dirty="0" smtClean="0"/>
              <a:t>?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en-US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dirty="0" smtClean="0"/>
              <a:t>What algorithm is computationally better: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extended list </a:t>
            </a:r>
            <a:r>
              <a:rPr lang="en-US" dirty="0" smtClean="0"/>
              <a:t>or </a:t>
            </a:r>
            <a:r>
              <a:rPr lang="en-US" i="1" dirty="0" smtClean="0"/>
              <a:t>admissible heuristic</a:t>
            </a:r>
            <a:r>
              <a:rPr lang="en-US" dirty="0" smtClean="0"/>
              <a:t>?</a:t>
            </a:r>
            <a:endParaRPr lang="en-US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Елонов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22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QUESTIONS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816099"/>
            <a:ext cx="8093734" cy="420681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SzPct val="100000"/>
              <a:buNone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Do we need sorting in A*?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Is extended list is better than admissible heuristic in any case?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Can we use any heuristic estimates in </a:t>
            </a:r>
            <a:r>
              <a:rPr lang="en-US" sz="2400" dirty="0" err="1" smtClean="0"/>
              <a:t>pathfinding</a:t>
            </a:r>
            <a:r>
              <a:rPr lang="en-US" sz="2400" dirty="0" smtClean="0"/>
              <a:t> problems?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Savostin</a:t>
            </a:r>
            <a:r>
              <a:rPr lang="en-US" dirty="0"/>
              <a:t> Peter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24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QUESTIONS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Savostin</a:t>
            </a:r>
            <a:r>
              <a:rPr lang="en-US" dirty="0"/>
              <a:t> Peter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8" name="Объект 4"/>
          <p:cNvSpPr txBox="1">
            <a:spLocks/>
          </p:cNvSpPr>
          <p:nvPr/>
        </p:nvSpPr>
        <p:spPr>
          <a:xfrm>
            <a:off x="498474" y="1614976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556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223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812800" indent="-355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079500" indent="-3937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257300" indent="-34290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Do we need sorting in A*?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No, we don’t need to sort accumulated distance plus admissible heuristic, we can keep tracking what’s the minimum.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Is extended list is better than admissible heuristic in any case?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No, in some graphs this statement is false.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Can we use any heuristic estimates in </a:t>
            </a:r>
            <a:r>
              <a:rPr lang="en-US" sz="2400" dirty="0" err="1" smtClean="0"/>
              <a:t>pathfinding</a:t>
            </a:r>
            <a:r>
              <a:rPr lang="en-US" sz="2400" dirty="0" smtClean="0"/>
              <a:t> problems?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No, in some cases we need stronger condition, as for example, consistency.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4107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TERMS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b="1" dirty="0" smtClean="0"/>
              <a:t>Branch and bound</a:t>
            </a:r>
            <a:r>
              <a:rPr lang="ru-RU" b="1" dirty="0" smtClean="0"/>
              <a:t> </a:t>
            </a:r>
            <a:r>
              <a:rPr lang="ru-RU" dirty="0" smtClean="0"/>
              <a:t>– метод ветвей и границ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b="1" dirty="0" smtClean="0"/>
              <a:t>Dead end </a:t>
            </a:r>
            <a:r>
              <a:rPr lang="en-US" dirty="0" smtClean="0"/>
              <a:t>– </a:t>
            </a:r>
            <a:r>
              <a:rPr lang="ru-RU" dirty="0" smtClean="0"/>
              <a:t>тупик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b="1" dirty="0" smtClean="0"/>
              <a:t>Queue</a:t>
            </a:r>
            <a:r>
              <a:rPr lang="ru-RU" dirty="0" smtClean="0"/>
              <a:t> </a:t>
            </a:r>
            <a:r>
              <a:rPr lang="ru-RU" dirty="0"/>
              <a:t>–</a:t>
            </a:r>
            <a:r>
              <a:rPr lang="ru-RU" dirty="0" smtClean="0"/>
              <a:t> очередь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b="1" dirty="0"/>
              <a:t>H</a:t>
            </a:r>
            <a:r>
              <a:rPr lang="en-US" b="1" dirty="0" smtClean="0"/>
              <a:t>euristic </a:t>
            </a:r>
            <a:r>
              <a:rPr lang="en-US" b="1" dirty="0"/>
              <a:t>estimates </a:t>
            </a:r>
            <a:r>
              <a:rPr lang="en-US" dirty="0" smtClean="0"/>
              <a:t>– </a:t>
            </a:r>
            <a:r>
              <a:rPr lang="ru-RU" dirty="0" smtClean="0"/>
              <a:t>эвристические оценки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b="1" dirty="0" smtClean="0"/>
              <a:t>Depth </a:t>
            </a:r>
            <a:r>
              <a:rPr lang="en-US" b="1" dirty="0"/>
              <a:t>first </a:t>
            </a:r>
            <a:r>
              <a:rPr lang="en-US" b="1" dirty="0" smtClean="0"/>
              <a:t>search </a:t>
            </a:r>
            <a:r>
              <a:rPr lang="en-US" dirty="0" smtClean="0"/>
              <a:t>– </a:t>
            </a:r>
            <a:r>
              <a:rPr lang="ru-RU" dirty="0" smtClean="0"/>
              <a:t>поиск в глубину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b="1" dirty="0" smtClean="0"/>
              <a:t>Admissible heuristic </a:t>
            </a:r>
            <a:r>
              <a:rPr lang="en-US" dirty="0" smtClean="0"/>
              <a:t>– </a:t>
            </a:r>
            <a:r>
              <a:rPr lang="ru-RU" dirty="0" smtClean="0"/>
              <a:t>допустимая эвристическая оценка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Savostin</a:t>
            </a:r>
            <a:r>
              <a:rPr lang="en-US" dirty="0"/>
              <a:t> Peter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189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5400" b="1" smtClean="0">
                <a:solidFill>
                  <a:srgbClr val="663366"/>
                </a:solidFill>
              </a:rPr>
              <a:t>ВСЕМ </a:t>
            </a:r>
            <a:r>
              <a:rPr lang="ru-RU" sz="5400" b="1" dirty="0" smtClean="0">
                <a:solidFill>
                  <a:srgbClr val="663366"/>
                </a:solidFill>
              </a:rPr>
              <a:t>БОЛЬШОЕ СПАСИБО!</a:t>
            </a:r>
            <a:endParaRPr lang="ru-RU" b="1" dirty="0">
              <a:solidFill>
                <a:srgbClr val="663366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4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Terms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4" y="1593157"/>
            <a:ext cx="8093734" cy="45179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Branch and bound</a:t>
            </a:r>
            <a:r>
              <a:rPr lang="ru-RU" sz="2400" dirty="0" smtClean="0"/>
              <a:t> – метод ветвей и границ</a:t>
            </a:r>
            <a:endParaRPr lang="en-US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Strategy </a:t>
            </a:r>
            <a:r>
              <a:rPr lang="en-US" sz="2400" dirty="0"/>
              <a:t>for finding the shortest </a:t>
            </a:r>
            <a:r>
              <a:rPr lang="en-US" sz="2400" dirty="0" smtClean="0"/>
              <a:t>path</a:t>
            </a:r>
            <a:r>
              <a:rPr lang="ru-RU" sz="2400" dirty="0" smtClean="0"/>
              <a:t> – стратегия нахождения кратчайшего пути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Heuristic search algorithm </a:t>
            </a:r>
            <a:r>
              <a:rPr lang="ru-RU" sz="2400" dirty="0" smtClean="0"/>
              <a:t>– эвристический</a:t>
            </a:r>
            <a:r>
              <a:rPr lang="en-US" sz="2400" dirty="0" smtClean="0"/>
              <a:t> </a:t>
            </a:r>
            <a:r>
              <a:rPr lang="ru-RU" sz="2400" dirty="0" smtClean="0"/>
              <a:t>алгоритм поиска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/>
              <a:t>A</a:t>
            </a:r>
            <a:r>
              <a:rPr lang="en-US" sz="2400" dirty="0" smtClean="0"/>
              <a:t>ccumulated </a:t>
            </a:r>
            <a:r>
              <a:rPr lang="en-US" sz="2400" dirty="0"/>
              <a:t>path </a:t>
            </a:r>
            <a:r>
              <a:rPr lang="en-US" sz="2400" dirty="0" smtClean="0"/>
              <a:t>length</a:t>
            </a:r>
            <a:r>
              <a:rPr lang="ru-RU" sz="2400" dirty="0" smtClean="0"/>
              <a:t> – накопленная длина пути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Lengths </a:t>
            </a:r>
            <a:r>
              <a:rPr lang="en-US" sz="2400" dirty="0"/>
              <a:t>are all </a:t>
            </a:r>
            <a:r>
              <a:rPr lang="en-US" sz="2400" dirty="0" smtClean="0"/>
              <a:t>non-negative</a:t>
            </a:r>
            <a:r>
              <a:rPr lang="ru-RU" sz="2400" dirty="0"/>
              <a:t> </a:t>
            </a:r>
            <a:r>
              <a:rPr lang="ru-RU" sz="2400" dirty="0" smtClean="0"/>
              <a:t>– все длины – неотрицательны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Put </a:t>
            </a:r>
            <a:r>
              <a:rPr lang="en-US" sz="2400" dirty="0"/>
              <a:t>all </a:t>
            </a:r>
            <a:r>
              <a:rPr lang="en-US" sz="2400" dirty="0" smtClean="0"/>
              <a:t>extensions </a:t>
            </a:r>
            <a:r>
              <a:rPr lang="en-US" sz="2400" dirty="0"/>
              <a:t>back on the </a:t>
            </a:r>
            <a:r>
              <a:rPr lang="en-US" sz="2400" dirty="0" smtClean="0"/>
              <a:t>queue</a:t>
            </a:r>
            <a:r>
              <a:rPr lang="ru-RU" sz="2400" dirty="0" smtClean="0"/>
              <a:t> </a:t>
            </a:r>
            <a:r>
              <a:rPr lang="en-US" sz="2400" dirty="0" smtClean="0"/>
              <a:t>– </a:t>
            </a:r>
            <a:r>
              <a:rPr lang="ru-RU" sz="2400" dirty="0" smtClean="0"/>
              <a:t>добавить все расширения в очередь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accent3"/>
                </a:solidFill>
              </a:rPr>
              <a:t>Булгакова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30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Glossary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 smtClean="0"/>
              <a:t>Admissible </a:t>
            </a:r>
            <a:r>
              <a:rPr lang="en-US" sz="2400" dirty="0" smtClean="0"/>
              <a:t>heuristic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допустимая эвристическая оценка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/>
              <a:t>A</a:t>
            </a:r>
            <a:r>
              <a:rPr lang="en-US" sz="2400" dirty="0" smtClean="0"/>
              <a:t>ccumulated </a:t>
            </a:r>
            <a:r>
              <a:rPr lang="en-US" sz="2400" dirty="0"/>
              <a:t>path </a:t>
            </a:r>
            <a:r>
              <a:rPr lang="en-US" sz="2400" dirty="0" smtClean="0"/>
              <a:t>length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суммарная длина пути</a:t>
            </a:r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ru-RU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sz="2400" dirty="0"/>
              <a:t>E</a:t>
            </a:r>
            <a:r>
              <a:rPr lang="en-US" sz="2400" dirty="0" smtClean="0"/>
              <a:t>stimated</a:t>
            </a:r>
            <a:r>
              <a:rPr lang="en-US" sz="2400" dirty="0"/>
              <a:t> distance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предполагаемое расстояние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095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err="1" smtClean="0">
                <a:solidFill>
                  <a:schemeClr val="accent3"/>
                </a:solidFill>
              </a:rPr>
              <a:t>Мартиросян</a:t>
            </a:r>
            <a:endParaRPr lang="en-US" sz="20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672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Pathfinding algorithms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8473" y="1930400"/>
            <a:ext cx="8093734" cy="43189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b="1" dirty="0" smtClean="0"/>
              <a:t>Branch and bound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dirty="0" smtClean="0"/>
              <a:t>discard branches longer than current shortest path</a:t>
            </a:r>
            <a:endParaRPr lang="en-US" sz="2400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b="1" dirty="0" smtClean="0"/>
              <a:t>Extended list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dirty="0" smtClean="0"/>
              <a:t>extend the shortest path </a:t>
            </a:r>
            <a:r>
              <a:rPr lang="en-US" sz="2400" dirty="0" err="1" smtClean="0"/>
              <a:t>unextended</a:t>
            </a:r>
            <a:r>
              <a:rPr lang="en-US" sz="2400" dirty="0" smtClean="0"/>
              <a:t> before</a:t>
            </a:r>
            <a:endParaRPr lang="en-US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b="1" dirty="0" smtClean="0"/>
              <a:t>Admissible heuristic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/>
              <a:t>	</a:t>
            </a:r>
            <a:r>
              <a:rPr lang="en-US" sz="2400" dirty="0" smtClean="0"/>
              <a:t>extend the shortest </a:t>
            </a:r>
            <a:r>
              <a:rPr lang="en-US" sz="2400" i="1" dirty="0" smtClean="0"/>
              <a:t>actual + estimated </a:t>
            </a:r>
            <a:r>
              <a:rPr lang="en-US" sz="2400" dirty="0" smtClean="0"/>
              <a:t>distance</a:t>
            </a:r>
            <a:endParaRPr lang="en-US" dirty="0"/>
          </a:p>
          <a:p>
            <a:pPr>
              <a:lnSpc>
                <a:spcPct val="100000"/>
              </a:lnSpc>
              <a:spcBef>
                <a:spcPts val="1200"/>
              </a:spcBef>
              <a:buSzPct val="100000"/>
            </a:pPr>
            <a:r>
              <a:rPr lang="en-US" b="1" dirty="0" smtClean="0"/>
              <a:t>A* algorithm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sz="2400" dirty="0" smtClean="0"/>
              <a:t>combination of </a:t>
            </a:r>
            <a:r>
              <a:rPr lang="en-US" sz="2400" i="1" dirty="0" smtClean="0"/>
              <a:t>Admissible heuristic </a:t>
            </a:r>
            <a:r>
              <a:rPr lang="en-US" sz="2400" dirty="0" smtClean="0"/>
              <a:t>and </a:t>
            </a:r>
            <a:r>
              <a:rPr lang="en-US" sz="2400" i="1" dirty="0" smtClean="0"/>
              <a:t>A*</a:t>
            </a:r>
            <a:endParaRPr lang="en-US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98473" y="6249334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i="1" kern="1200">
                <a:solidFill>
                  <a:schemeClr val="accent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accent3"/>
                </a:solidFill>
              </a:rPr>
              <a:t>Елонов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019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ru-RU" sz="7200" b="1" dirty="0" smtClean="0">
                <a:solidFill>
                  <a:schemeClr val="accent1"/>
                </a:solidFill>
              </a:rPr>
              <a:t>Алгоритм с оракулом</a:t>
            </a:r>
            <a:endParaRPr lang="ru-RU" sz="7200" b="1" dirty="0">
              <a:solidFill>
                <a:schemeClr val="accent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0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имущество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Преимущество.thmx</Template>
  <TotalTime>2736</TotalTime>
  <Words>2624</Words>
  <Application>Microsoft Macintosh PowerPoint</Application>
  <PresentationFormat>Экран (4:3)</PresentationFormat>
  <Paragraphs>882</Paragraphs>
  <Slides>50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1" baseType="lpstr">
      <vt:lpstr>Преимущество</vt:lpstr>
      <vt:lpstr>Optimal, Branch and Bound, A*: Contributors’ Slides </vt:lpstr>
      <vt:lpstr>Презентация PowerPoint</vt:lpstr>
      <vt:lpstr>Основные пункты </vt:lpstr>
      <vt:lpstr>Презентация PowerPoint</vt:lpstr>
      <vt:lpstr>TERMS</vt:lpstr>
      <vt:lpstr>Terms</vt:lpstr>
      <vt:lpstr>Glossary</vt:lpstr>
      <vt:lpstr>Pathfinding algorithms</vt:lpstr>
      <vt:lpstr>Презентация PowerPoint</vt:lpstr>
      <vt:lpstr>Oracle-based algorithm</vt:lpstr>
      <vt:lpstr>Алгоритм с оракулом</vt:lpstr>
      <vt:lpstr>Презентация PowerPoint</vt:lpstr>
      <vt:lpstr>Branch and Bound </vt:lpstr>
      <vt:lpstr>Метод ветвей и границ</vt:lpstr>
      <vt:lpstr>Метод ветвей и границ</vt:lpstr>
      <vt:lpstr>Метод ветвей и границ</vt:lpstr>
      <vt:lpstr>Branch and Bound </vt:lpstr>
      <vt:lpstr>Branch and Bound </vt:lpstr>
      <vt:lpstr>Метод ветвей и границ</vt:lpstr>
      <vt:lpstr>Branch &amp; bound  wasted moments</vt:lpstr>
      <vt:lpstr>Презентация PowerPoint</vt:lpstr>
      <vt:lpstr>Branch &amp; bound  + extended list</vt:lpstr>
      <vt:lpstr>Презентация PowerPoint</vt:lpstr>
      <vt:lpstr>Метод ветвей и границ со списком раскрытых вершин</vt:lpstr>
      <vt:lpstr>Метод ветвей и границ со списком раскрытых вершин</vt:lpstr>
      <vt:lpstr>Branch &amp; bound  + extended list</vt:lpstr>
      <vt:lpstr>Branch &amp; bound + extended list</vt:lpstr>
      <vt:lpstr>МВГ + список пройденных вершин</vt:lpstr>
      <vt:lpstr>Презентация PowerPoint</vt:lpstr>
      <vt:lpstr>Презентация PowerPoint</vt:lpstr>
      <vt:lpstr>Airline Distance</vt:lpstr>
      <vt:lpstr>МВГ + допустимая эвристика</vt:lpstr>
      <vt:lpstr>Презентация PowerPoint</vt:lpstr>
      <vt:lpstr>A* search algorithm</vt:lpstr>
      <vt:lpstr>Презентация PowerPoint</vt:lpstr>
      <vt:lpstr>Algorithm A*</vt:lpstr>
      <vt:lpstr>Презентация PowerPoint</vt:lpstr>
      <vt:lpstr>Ограничения алгоритма A*</vt:lpstr>
      <vt:lpstr>Презентация PowerPoint</vt:lpstr>
      <vt:lpstr>Презентация PowerPoint</vt:lpstr>
      <vt:lpstr> Admissible heuristic problem</vt:lpstr>
      <vt:lpstr>Problem with admissible heuristic (A* algorithm)</vt:lpstr>
      <vt:lpstr>Презентация PowerPoint</vt:lpstr>
      <vt:lpstr>Algorithms’ Comparison</vt:lpstr>
      <vt:lpstr>Презентация PowerPoint</vt:lpstr>
      <vt:lpstr>Q&amp;A</vt:lpstr>
      <vt:lpstr>Questions</vt:lpstr>
      <vt:lpstr>QUESTIONS</vt:lpstr>
      <vt:lpstr>QUESTIONS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иску</dc:title>
  <dc:creator>Наталья Ефремова</dc:creator>
  <cp:lastModifiedBy>Наталья Ефремова</cp:lastModifiedBy>
  <cp:revision>189</cp:revision>
  <cp:lastPrinted>2017-02-02T08:45:40Z</cp:lastPrinted>
  <dcterms:created xsi:type="dcterms:W3CDTF">2017-01-31T11:25:04Z</dcterms:created>
  <dcterms:modified xsi:type="dcterms:W3CDTF">2017-03-09T08:36:33Z</dcterms:modified>
</cp:coreProperties>
</file>